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8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9.xml" ContentType="application/vnd.openxmlformats-officedocument.theme+xml"/>
  <Override PartName="/ppt/slideLayouts/slideLayout37.xml" ContentType="application/vnd.openxmlformats-officedocument.presentationml.slideLayout+xml"/>
  <Override PartName="/ppt/theme/theme10.xml" ContentType="application/vnd.openxmlformats-officedocument.theme+xml"/>
  <Override PartName="/ppt/slideLayouts/slideLayout38.xml" ContentType="application/vnd.openxmlformats-officedocument.presentationml.slideLayout+xml"/>
  <Override PartName="/ppt/theme/theme11.xml" ContentType="application/vnd.openxmlformats-officedocument.theme+xml"/>
  <Override PartName="/ppt/slideLayouts/slideLayout39.xml" ContentType="application/vnd.openxmlformats-officedocument.presentationml.slideLayout+xml"/>
  <Override PartName="/ppt/theme/theme12.xml" ContentType="application/vnd.openxmlformats-officedocument.theme+xml"/>
  <Override PartName="/ppt/slideLayouts/slideLayout40.xml" ContentType="application/vnd.openxmlformats-officedocument.presentationml.slideLayout+xml"/>
  <Override PartName="/ppt/theme/theme13.xml" ContentType="application/vnd.openxmlformats-officedocument.theme+xml"/>
  <Override PartName="/ppt/slideLayouts/slideLayout41.xml" ContentType="application/vnd.openxmlformats-officedocument.presentationml.slideLayout+xml"/>
  <Override PartName="/ppt/theme/theme1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comments/modernComment_10A_9C0CF9A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62B_ABFC3745.xml" ContentType="application/vnd.ms-powerpoint.comments+xml"/>
  <Override PartName="/ppt/notesSlides/notesSlide3.xml" ContentType="application/vnd.openxmlformats-officedocument.presentationml.notesSlide+xml"/>
  <Override PartName="/ppt/comments/modernComment_637_6F99D5DD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642_D9374F34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4"/>
    <p:sldMasterId id="2147483703" r:id="rId5"/>
    <p:sldMasterId id="2147483689" r:id="rId6"/>
    <p:sldMasterId id="2147483853" r:id="rId7"/>
    <p:sldMasterId id="2147483878" r:id="rId8"/>
    <p:sldMasterId id="2147483887" r:id="rId9"/>
    <p:sldMasterId id="2147483665" r:id="rId10"/>
    <p:sldMasterId id="2147483860" r:id="rId11"/>
    <p:sldMasterId id="2147483893" r:id="rId12"/>
    <p:sldMasterId id="2147483904" r:id="rId13"/>
    <p:sldMasterId id="2147483906" r:id="rId14"/>
    <p:sldMasterId id="2147483908" r:id="rId15"/>
    <p:sldMasterId id="2147483910" r:id="rId16"/>
    <p:sldMasterId id="2147483912" r:id="rId17"/>
    <p:sldMasterId id="2147483916" r:id="rId18"/>
  </p:sldMasterIdLst>
  <p:notesMasterIdLst>
    <p:notesMasterId r:id="rId36"/>
  </p:notesMasterIdLst>
  <p:handoutMasterIdLst>
    <p:handoutMasterId r:id="rId37"/>
  </p:handoutMasterIdLst>
  <p:sldIdLst>
    <p:sldId id="1580" r:id="rId19"/>
    <p:sldId id="266" r:id="rId20"/>
    <p:sldId id="294" r:id="rId21"/>
    <p:sldId id="1596" r:id="rId22"/>
    <p:sldId id="1579" r:id="rId23"/>
    <p:sldId id="1591" r:id="rId24"/>
    <p:sldId id="1604" r:id="rId25"/>
    <p:sldId id="1606" r:id="rId26"/>
    <p:sldId id="1603" r:id="rId27"/>
    <p:sldId id="1600" r:id="rId28"/>
    <p:sldId id="1605" r:id="rId29"/>
    <p:sldId id="1601" r:id="rId30"/>
    <p:sldId id="1602" r:id="rId31"/>
    <p:sldId id="1582" r:id="rId32"/>
    <p:sldId id="1565" r:id="rId33"/>
    <p:sldId id="1568" r:id="rId34"/>
    <p:sldId id="60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13E958-3D34-366A-649D-A8405EDB0CB0}" name="Stephanie Scott" initials="SS" userId="S::stephanie.scott@vanco.com::17aaef9e-cba1-41b6-95b0-064dbd65a53d" providerId="AD"/>
  <p188:author id="{99DCFAEF-1B2F-C053-49DF-53280A573761}" name="Stephanie Scott" initials="SS" userId="S::Stephanie.Scott@vanco.com::17aaef9e-cba1-41b6-95b0-064dbd65a53d" providerId="AD"/>
  <p188:author id="{EEADEDF0-F833-4726-627B-24F6C08F547E}" name="Krysten Demster" initials="KD" userId="S::krysten.demster@vancopayments.com::6473da8f-e885-4313-baa4-0bfee09a966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h Harste" initials="JH" lastIdx="1" clrIdx="0">
    <p:extLst>
      <p:ext uri="{19B8F6BF-5375-455C-9EA6-DF929625EA0E}">
        <p15:presenceInfo xmlns:p15="http://schemas.microsoft.com/office/powerpoint/2012/main" userId="S::Josh.Harste@vancopayments.com::70d697fc-4c85-4adf-b7e0-854fbe78df12" providerId="AD"/>
      </p:ext>
    </p:extLst>
  </p:cmAuthor>
  <p:cmAuthor id="2" name="Megan Salmela" initials="MS" lastIdx="8" clrIdx="1">
    <p:extLst>
      <p:ext uri="{19B8F6BF-5375-455C-9EA6-DF929625EA0E}">
        <p15:presenceInfo xmlns:p15="http://schemas.microsoft.com/office/powerpoint/2012/main" userId="S::megan.salmela@vancopayments.com::c2288b94-023a-4116-945f-1b098ee36f94" providerId="AD"/>
      </p:ext>
    </p:extLst>
  </p:cmAuthor>
  <p:cmAuthor id="3" name="Adam  Smith" initials="AS" lastIdx="1" clrIdx="2">
    <p:extLst>
      <p:ext uri="{19B8F6BF-5375-455C-9EA6-DF929625EA0E}">
        <p15:presenceInfo xmlns:p15="http://schemas.microsoft.com/office/powerpoint/2012/main" userId="S::adam.smith@foodserve.com::7ed17116-ef7b-4fd2-963f-bb72e2b43ca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6BD6C"/>
    <a:srgbClr val="312852"/>
    <a:srgbClr val="D04864"/>
    <a:srgbClr val="379B5B"/>
    <a:srgbClr val="4E4E4E"/>
    <a:srgbClr val="F6F7F7"/>
    <a:srgbClr val="FAFAFA"/>
    <a:srgbClr val="F2F1F2"/>
    <a:srgbClr val="4B3B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5F921C-41E2-4B08-82DE-BAF500F8E49E}" v="6" dt="2022-09-26T19:13:21.3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248" autoAdjust="0"/>
  </p:normalViewPr>
  <p:slideViewPr>
    <p:cSldViewPr snapToGrid="0">
      <p:cViewPr varScale="1">
        <p:scale>
          <a:sx n="61" d="100"/>
          <a:sy n="61" d="100"/>
        </p:scale>
        <p:origin x="149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8.xml"/><Relationship Id="rId39" Type="http://schemas.openxmlformats.org/officeDocument/2006/relationships/presProps" Target="presProps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microsoft.com/office/2015/10/relationships/revisionInfo" Target="revisionInfo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commentAuthors" Target="commentAuthors.xml"/></Relationships>
</file>

<file path=ppt/comments/modernComment_10A_9C0CF9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E85EA28-4511-40DF-B3F7-18F90362577A}" authorId="{99DCFAEF-1B2F-C053-49DF-53280A573761}" created="2022-07-20T20:56:28.429">
    <pc:sldMkLst xmlns:pc="http://schemas.microsoft.com/office/powerpoint/2013/main/command">
      <pc:docMk/>
      <pc:sldMk cId="163631002" sldId="266"/>
    </pc:sldMkLst>
    <p188:txBody>
      <a:bodyPr/>
      <a:lstStyle/>
      <a:p>
        <a:r>
          <a:rPr lang="en-US"/>
          <a:t>Need new photos and updated text</a:t>
        </a:r>
      </a:p>
    </p188:txBody>
  </p188:cm>
</p188:cmLst>
</file>

<file path=ppt/comments/modernComment_62B_ABFC374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C10F2C4-9C3E-4EAD-8FBB-0930C9935ECF}" authorId="{99DCFAEF-1B2F-C053-49DF-53280A573761}" created="2022-07-20T21:08:29.12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885433157" sldId="1579"/>
      <ac:picMk id="1026" creationId="{9983A4B1-C675-50C3-CD59-D5B3C9AEC2E2}"/>
    </ac:deMkLst>
    <p188:txBody>
      <a:bodyPr/>
      <a:lstStyle/>
      <a:p>
        <a:r>
          <a:rPr lang="en-US"/>
          <a:t>Swap photo</a:t>
        </a:r>
      </a:p>
    </p188:txBody>
  </p188:cm>
  <p188:cm id="{5B6288B5-17A1-481C-BACF-DA6D4D6DEA4E}" authorId="{99DCFAEF-1B2F-C053-49DF-53280A573761}" created="2022-07-21T18:32:22.880">
    <pc:sldMkLst xmlns:pc="http://schemas.microsoft.com/office/powerpoint/2013/main/command">
      <pc:docMk/>
      <pc:sldMk cId="2885433157" sldId="1579"/>
    </pc:sldMkLst>
    <p188:txBody>
      <a:bodyPr/>
      <a:lstStyle/>
      <a:p>
        <a:r>
          <a:rPr lang="en-US"/>
          <a:t>Verify title</a:t>
        </a:r>
      </a:p>
    </p188:txBody>
  </p188:cm>
</p188:cmLst>
</file>

<file path=ppt/comments/modernComment_637_6F99D5D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DF905D3-22D2-40E5-BDFA-5994D53FD77D}" authorId="{99DCFAEF-1B2F-C053-49DF-53280A573761}" created="2022-06-20T21:12:28.279">
    <pc:sldMkLst xmlns:pc="http://schemas.microsoft.com/office/powerpoint/2013/main/command">
      <pc:docMk/>
      <pc:sldMk cId="1872352733" sldId="1591"/>
    </pc:sldMkLst>
    <p188:txBody>
      <a:bodyPr/>
      <a:lstStyle/>
      <a:p>
        <a:r>
          <a:rPr lang="en-US"/>
          <a:t>Suggested options listed in the Notes section below</a:t>
        </a:r>
      </a:p>
    </p188:txBody>
  </p188:cm>
</p188:cmLst>
</file>

<file path=ppt/comments/modernComment_642_D9374F3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EBBBEC9-65C4-4749-BFD2-C199D912BA45}" authorId="{1C13E958-3D34-366A-649D-A8405EDB0CB0}" created="2022-08-09T20:43:52.73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644280628" sldId="1602"/>
      <ac:spMk id="2" creationId="{2A70855E-391F-4619-9552-2CE0D6404F7F}"/>
      <ac:txMk cp="35" len="4">
        <ac:context len="49" hash="2994684865"/>
      </ac:txMk>
    </ac:txMkLst>
    <p188:pos x="7447642" y="535214"/>
    <p188:txBody>
      <a:bodyPr/>
      <a:lstStyle/>
      <a:p>
        <a:r>
          <a:rPr lang="en-US"/>
          <a:t>[@Krysten Demster] Here's a drafted slide with some other resources that may be of interest. What do you think?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AEF097-9FFA-9A43-98BF-DBDBFD96E4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18436D-DB9A-2346-820E-284772F5F6B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6972A5-09B5-D74F-9632-5795AE3DB5CB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2B5DC8-0DC4-F149-8F55-3A07A961BC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9F4D4C-E9E4-2949-95CB-ECCDD70F2F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951E9-ED81-F74F-9A1A-F47F27882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02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22C18F-6278-D34B-853E-3A8A3B5295A8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2E6326-D0B2-9548-BA75-7B66BA77F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07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2E6326-D0B2-9548-BA75-7B66BA77F7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81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Need to avoid talking about Net Funding options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monthly statement shows the fees all the deposits that have been made per day that was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depsoitied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into each deposit account; statement from each bank account</a:t>
            </a: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Summary statement that shows ALL deposits for the districts</a:t>
            </a: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District overview; </a:t>
            </a: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These tools to help them reconcile; talking about common way to reconcile to bank and verify that what they see on statement matches in what they see in their bank and also what they see in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RevTrak</a:t>
            </a:r>
            <a:endParaRPr lang="en-US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257300" marR="0" lvl="2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2E6326-D0B2-9548-BA75-7B66BA77F7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63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it comes to your Web Store, what challenges are top of mind for you this year?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Encouraging parents to use the web store and making sure they understand how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Reducing time it takes to reconcile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Getting staff properly trained on using the web store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Accepting a greater % of payments online this year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Other (write in)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endParaRPr lang="en-US" dirty="0"/>
          </a:p>
          <a:p>
            <a:r>
              <a:rPr lang="en-US" dirty="0"/>
              <a:t>_____________</a:t>
            </a:r>
          </a:p>
          <a:p>
            <a:r>
              <a:rPr lang="en-US" dirty="0"/>
              <a:t>What is your biggest challenge to tackle for back-to-school?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-Handling cash and check payments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-Getting parents to move away from cash and paper forms and getting them online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-Registration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-Preparing for open house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-Preparing for other school events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-Preparing our child aftercare program for fall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-Other [write-in option]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2E6326-D0B2-9548-BA75-7B66BA77F75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39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2E6326-D0B2-9548-BA75-7B66BA77F7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52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it comes to your Web Store, what challenges are top of mind for you this year?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Encouraging parents to use the web store and making sure they understand how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Reducing time it takes to reconcile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Getting staff properly trained on using the web store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Accepting a greater % of payments online this year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Other (write in)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2E6326-D0B2-9548-BA75-7B66BA77F75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5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‘Reconciliation’ under ‘Reports’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2E6326-D0B2-9548-BA75-7B66BA77F75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23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I’d like to schedule a Web Store Review</a:t>
            </a:r>
          </a:p>
          <a:p>
            <a:r>
              <a:rPr lang="en-US" dirty="0"/>
              <a:t>I’m in need of technical support</a:t>
            </a:r>
          </a:p>
          <a:p>
            <a:r>
              <a:rPr lang="en-US" dirty="0"/>
              <a:t>I’d like more information about simplifying reconciliation</a:t>
            </a:r>
          </a:p>
          <a:p>
            <a:r>
              <a:rPr lang="en-US" dirty="0"/>
              <a:t>I’d like more information about using fee 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I’d like more information about selling tickets online</a:t>
            </a:r>
          </a:p>
          <a:p>
            <a:r>
              <a:rPr lang="en-US" dirty="0"/>
              <a:t>I’d like to do even more with an online store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2E6326-D0B2-9548-BA75-7B66BA77F75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2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When do more districts set up their web store for fall?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2E6326-D0B2-9548-BA75-7B66BA77F75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04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994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D6EA3686-0035-6E42-AC17-9D45758133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75100" y="604434"/>
            <a:ext cx="7486650" cy="560269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6237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2CA9-A882-2C4F-ABA6-A2E8A5CC2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F4093-5C49-2C4A-BA98-47EFE26CC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2956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822CA-9BC3-FE4D-B6C1-612E041E1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636" y="2766218"/>
            <a:ext cx="6087034" cy="1325563"/>
          </a:xfrm>
        </p:spPr>
        <p:txBody>
          <a:bodyPr/>
          <a:lstStyle>
            <a:lvl1pPr algn="ctr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904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17EE0-16F7-9B46-87A5-2AE1724EF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3">
            <a:extLst>
              <a:ext uri="{FF2B5EF4-FFF2-40B4-BE49-F238E27FC236}">
                <a16:creationId xmlns:a16="http://schemas.microsoft.com/office/drawing/2014/main" id="{B1D50216-B04F-B74B-B1ED-F1C24FD043E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702050" y="2859437"/>
            <a:ext cx="7691438" cy="32619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87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D6EA3686-0035-6E42-AC17-9D45758133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75100" y="604434"/>
            <a:ext cx="7486650" cy="560269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2564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2CA9-A882-2C4F-ABA6-A2E8A5CC2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F4093-5C49-2C4A-BA98-47EFE26CC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8619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822CA-9BC3-FE4D-B6C1-612E041E1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636" y="2766218"/>
            <a:ext cx="6087034" cy="1325563"/>
          </a:xfrm>
        </p:spPr>
        <p:txBody>
          <a:bodyPr/>
          <a:lstStyle>
            <a:lvl1pPr algn="ctr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7278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17EE0-16F7-9B46-87A5-2AE1724EF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3">
            <a:extLst>
              <a:ext uri="{FF2B5EF4-FFF2-40B4-BE49-F238E27FC236}">
                <a16:creationId xmlns:a16="http://schemas.microsoft.com/office/drawing/2014/main" id="{B1D50216-B04F-B74B-B1ED-F1C24FD043E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702050" y="2859437"/>
            <a:ext cx="7691438" cy="32619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94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D6EA3686-0035-6E42-AC17-9D45758133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75100" y="604434"/>
            <a:ext cx="7486650" cy="560269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003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2CA9-A882-2C4F-ABA6-A2E8A5CC2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F4093-5C49-2C4A-BA98-47EFE26CC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9082" y="2685957"/>
            <a:ext cx="5065060" cy="319489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63EB08-5E0B-AF4A-9363-0508D3D8C12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23366" y="2685957"/>
            <a:ext cx="4921622" cy="319489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2765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C4CEA9C-B0D6-5142-84A9-522B200CD0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36713" y="3544888"/>
            <a:ext cx="8896350" cy="1919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72517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822CA-9BC3-FE4D-B6C1-612E041E1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365" y="2766218"/>
            <a:ext cx="8812305" cy="1325563"/>
          </a:xfrm>
        </p:spPr>
        <p:txBody>
          <a:bodyPr/>
          <a:lstStyle>
            <a:lvl1pPr algn="ctr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2862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914B0-213F-2B47-AD73-F8EB1F0E3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23925" y="1387098"/>
            <a:ext cx="10469563" cy="46882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30473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2CA9-A882-2C4F-ABA6-A2E8A5CC2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F4093-5C49-2C4A-BA98-47EFE26CC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1507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2CA9-A882-2C4F-ABA6-A2E8A5CC2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F4093-5C49-2C4A-BA98-47EFE26CC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9082" y="2685957"/>
            <a:ext cx="5065060" cy="319489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63EB08-5E0B-AF4A-9363-0508D3D8C12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23366" y="2685957"/>
            <a:ext cx="4921622" cy="319489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6943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822CA-9BC3-FE4D-B6C1-612E041E1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365" y="2766218"/>
            <a:ext cx="8812305" cy="1325563"/>
          </a:xfrm>
        </p:spPr>
        <p:txBody>
          <a:bodyPr/>
          <a:lstStyle>
            <a:lvl1pPr algn="ctr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41593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914B0-213F-2B47-AD73-F8EB1F0E3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23925" y="1387098"/>
            <a:ext cx="10469563" cy="46882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18520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5882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2CA9-A882-2C4F-ABA6-A2E8A5CC2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F4093-5C49-2C4A-BA98-47EFE26CC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9082" y="2685957"/>
            <a:ext cx="5065060" cy="319489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63EB08-5E0B-AF4A-9363-0508D3D8C12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23366" y="2685957"/>
            <a:ext cx="4921622" cy="319489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74659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822CA-9BC3-FE4D-B6C1-612E041E1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365" y="2766218"/>
            <a:ext cx="8812305" cy="1325563"/>
          </a:xfrm>
        </p:spPr>
        <p:txBody>
          <a:bodyPr/>
          <a:lstStyle>
            <a:lvl1pPr algn="ctr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52779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914B0-213F-2B47-AD73-F8EB1F0E3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23925" y="1387098"/>
            <a:ext cx="10469563" cy="46882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562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2CA9-A882-2C4F-ABA6-A2E8A5CC2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F4093-5C49-2C4A-BA98-47EFE26CC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83011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59E8F-9D7B-C148-93A6-49E7F4120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4AA5A-2B66-0046-9BEC-D014722AE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33566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35523-D8B3-9949-B6EC-AC286C755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3DD02-F64A-6844-9071-044CA6E4C6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54356"/>
            <a:ext cx="5181600" cy="36524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B12B36-1ACE-294D-8FB6-A3B4AE1FC3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54356"/>
            <a:ext cx="5181600" cy="36524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45470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E4A61-24B2-CA45-B374-21E640A8B2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30CC48-5393-5840-8309-0B979D9FD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03788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838198" y="2766217"/>
            <a:ext cx="10515600" cy="1325563"/>
          </a:xfrm>
        </p:spPr>
        <p:txBody>
          <a:bodyPr anchor="ctr" anchorCtr="0">
            <a:norm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3628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2103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F2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DD77F-59B2-424E-8F67-CBB24E214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725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DD77F-59B2-424E-8F67-CBB24E214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62980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90560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0390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7357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822CA-9BC3-FE4D-B6C1-612E041E1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636" y="2766218"/>
            <a:ext cx="6087034" cy="1325563"/>
          </a:xfrm>
        </p:spPr>
        <p:txBody>
          <a:bodyPr/>
          <a:lstStyle>
            <a:lvl1pPr algn="ctr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83320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8249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9645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2CA9-A882-2C4F-ABA6-A2E8A5CC2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1">
                <a:latin typeface="Montserrat ExtraBold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F4093-5C49-2C4A-BA98-47EFE26CC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53923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822CA-9BC3-FE4D-B6C1-612E041E1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636" y="2766218"/>
            <a:ext cx="6087034" cy="1325563"/>
          </a:xfrm>
        </p:spPr>
        <p:txBody>
          <a:bodyPr/>
          <a:lstStyle>
            <a:lvl1pPr algn="ctr">
              <a:defRPr b="1" i="1">
                <a:latin typeface="Montserrat ExtraBold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79882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17EE0-16F7-9B46-87A5-2AE1724EF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3">
            <a:extLst>
              <a:ext uri="{FF2B5EF4-FFF2-40B4-BE49-F238E27FC236}">
                <a16:creationId xmlns:a16="http://schemas.microsoft.com/office/drawing/2014/main" id="{B1D50216-B04F-B74B-B1ED-F1C24FD043E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702050" y="2859437"/>
            <a:ext cx="7691438" cy="32619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168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D6EA3686-0035-6E42-AC17-9D45758133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75100" y="604434"/>
            <a:ext cx="7486650" cy="560269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9676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17EE0-16F7-9B46-87A5-2AE1724EF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3">
            <a:extLst>
              <a:ext uri="{FF2B5EF4-FFF2-40B4-BE49-F238E27FC236}">
                <a16:creationId xmlns:a16="http://schemas.microsoft.com/office/drawing/2014/main" id="{B1D50216-B04F-B74B-B1ED-F1C24FD043E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702050" y="2859437"/>
            <a:ext cx="7691438" cy="32619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7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D6EA3686-0035-6E42-AC17-9D45758133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75100" y="604434"/>
            <a:ext cx="7486650" cy="560269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345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2CA9-A882-2C4F-ABA6-A2E8A5CC2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F4093-5C49-2C4A-BA98-47EFE26CC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3956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822CA-9BC3-FE4D-B6C1-612E041E1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636" y="2766218"/>
            <a:ext cx="6087034" cy="1325563"/>
          </a:xfrm>
        </p:spPr>
        <p:txBody>
          <a:bodyPr/>
          <a:lstStyle>
            <a:lvl1pPr algn="ctr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8014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17EE0-16F7-9B46-87A5-2AE1724EF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3">
            <a:extLst>
              <a:ext uri="{FF2B5EF4-FFF2-40B4-BE49-F238E27FC236}">
                <a16:creationId xmlns:a16="http://schemas.microsoft.com/office/drawing/2014/main" id="{B1D50216-B04F-B74B-B1ED-F1C24FD043E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702050" y="2859437"/>
            <a:ext cx="7691438" cy="32619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89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41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.jpeg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4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1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2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8.emf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297CE4C-3583-0A4E-82E4-C9A59CA356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20010" y="5219954"/>
            <a:ext cx="3144484" cy="910590"/>
          </a:xfrm>
          <a:prstGeom prst="rect">
            <a:avLst/>
          </a:prstGeom>
        </p:spPr>
      </p:pic>
      <p:sp>
        <p:nvSpPr>
          <p:cNvPr id="6" name="© 2018 Vanco Payment Solutions. All Rights Reserved.">
            <a:extLst>
              <a:ext uri="{FF2B5EF4-FFF2-40B4-BE49-F238E27FC236}">
                <a16:creationId xmlns:a16="http://schemas.microsoft.com/office/drawing/2014/main" id="{85DAD360-0813-0F47-9F44-3F1F43045469}"/>
              </a:ext>
            </a:extLst>
          </p:cNvPr>
          <p:cNvSpPr txBox="1"/>
          <p:nvPr userDrawn="1"/>
        </p:nvSpPr>
        <p:spPr>
          <a:xfrm>
            <a:off x="4223791" y="6449144"/>
            <a:ext cx="3744417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700">
                <a:latin typeface="Roboto Thin"/>
                <a:ea typeface="Roboto Thin"/>
                <a:cs typeface="Roboto Thin"/>
                <a:sym typeface="Roboto Thin"/>
              </a:defRPr>
            </a:lvl1pPr>
          </a:lstStyle>
          <a:p>
            <a:r>
              <a:rPr lang="en-US" sz="600" b="0" i="1" spc="1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2021 VANCO. ALL RIGHTS RESERVED. </a:t>
            </a:r>
          </a:p>
        </p:txBody>
      </p:sp>
    </p:spTree>
    <p:extLst>
      <p:ext uri="{BB962C8B-B14F-4D97-AF65-F5344CB8AC3E}">
        <p14:creationId xmlns:p14="http://schemas.microsoft.com/office/powerpoint/2010/main" val="326307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sitting on top of a wooden table&#10;&#10;Description automatically generated">
            <a:extLst>
              <a:ext uri="{FF2B5EF4-FFF2-40B4-BE49-F238E27FC236}">
                <a16:creationId xmlns:a16="http://schemas.microsoft.com/office/drawing/2014/main" id="{BC7C7564-82F1-8641-B137-84CAF53743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CAE4344-E647-284E-B93C-93CC27BC7AD6}"/>
              </a:ext>
            </a:extLst>
          </p:cNvPr>
          <p:cNvSpPr/>
          <p:nvPr userDrawn="1"/>
        </p:nvSpPr>
        <p:spPr>
          <a:xfrm>
            <a:off x="-41565" y="0"/>
            <a:ext cx="12273023" cy="6899981"/>
          </a:xfrm>
          <a:prstGeom prst="rect">
            <a:avLst/>
          </a:prstGeom>
          <a:solidFill>
            <a:srgbClr val="31285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© 2018 Vanco Payment Solutions. All Rights Reserved.">
            <a:extLst>
              <a:ext uri="{FF2B5EF4-FFF2-40B4-BE49-F238E27FC236}">
                <a16:creationId xmlns:a16="http://schemas.microsoft.com/office/drawing/2014/main" id="{116180A6-A4F6-CF4B-8032-C25D84C0E4BE}"/>
              </a:ext>
            </a:extLst>
          </p:cNvPr>
          <p:cNvSpPr txBox="1"/>
          <p:nvPr userDrawn="1"/>
        </p:nvSpPr>
        <p:spPr>
          <a:xfrm>
            <a:off x="4206329" y="6449144"/>
            <a:ext cx="374441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700">
                <a:latin typeface="Roboto Thin"/>
                <a:ea typeface="Roboto Thin"/>
                <a:cs typeface="Roboto Thin"/>
                <a:sym typeface="Roboto Thin"/>
              </a:defRPr>
            </a:lvl1pPr>
          </a:lstStyle>
          <a:p>
            <a:r>
              <a:rPr lang="en-US" sz="700" b="0" i="1" spc="1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2021 VANCO. ALL RIGHTS RESERVED. </a:t>
            </a:r>
          </a:p>
        </p:txBody>
      </p:sp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77EBDE0B-15AA-4B7B-9DC4-979927BFC3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4262" y="387560"/>
            <a:ext cx="1965538" cy="56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58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D8828B0B-941D-D64D-A565-C69DA482E6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CAE4344-E647-284E-B93C-93CC27BC7AD6}"/>
              </a:ext>
            </a:extLst>
          </p:cNvPr>
          <p:cNvSpPr/>
          <p:nvPr userDrawn="1"/>
        </p:nvSpPr>
        <p:spPr>
          <a:xfrm>
            <a:off x="-33252" y="0"/>
            <a:ext cx="12273023" cy="6899981"/>
          </a:xfrm>
          <a:prstGeom prst="rect">
            <a:avLst/>
          </a:prstGeom>
          <a:solidFill>
            <a:srgbClr val="31285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© 2018 Vanco Payment Solutions. All Rights Reserved.">
            <a:extLst>
              <a:ext uri="{FF2B5EF4-FFF2-40B4-BE49-F238E27FC236}">
                <a16:creationId xmlns:a16="http://schemas.microsoft.com/office/drawing/2014/main" id="{116180A6-A4F6-CF4B-8032-C25D84C0E4BE}"/>
              </a:ext>
            </a:extLst>
          </p:cNvPr>
          <p:cNvSpPr txBox="1"/>
          <p:nvPr userDrawn="1"/>
        </p:nvSpPr>
        <p:spPr>
          <a:xfrm>
            <a:off x="4206329" y="6449144"/>
            <a:ext cx="374441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700">
                <a:latin typeface="Roboto Thin"/>
                <a:ea typeface="Roboto Thin"/>
                <a:cs typeface="Roboto Thin"/>
                <a:sym typeface="Roboto Thin"/>
              </a:defRPr>
            </a:lvl1pPr>
          </a:lstStyle>
          <a:p>
            <a:r>
              <a:rPr lang="en-US" sz="700" b="0" i="1" spc="1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2021 VANCO. ALL RIGHTS RESERVED. </a:t>
            </a:r>
          </a:p>
        </p:txBody>
      </p:sp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3DAB2FD7-755B-42D8-8BE2-31636F8F78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4262" y="387560"/>
            <a:ext cx="1965538" cy="56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60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posing for the camera&#10;&#10;Description automatically generated">
            <a:extLst>
              <a:ext uri="{FF2B5EF4-FFF2-40B4-BE49-F238E27FC236}">
                <a16:creationId xmlns:a16="http://schemas.microsoft.com/office/drawing/2014/main" id="{FABD2E90-EF21-A446-ABEC-9E1825AA49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CAE4344-E647-284E-B93C-93CC27BC7AD6}"/>
              </a:ext>
            </a:extLst>
          </p:cNvPr>
          <p:cNvSpPr/>
          <p:nvPr userDrawn="1"/>
        </p:nvSpPr>
        <p:spPr>
          <a:xfrm>
            <a:off x="-40512" y="0"/>
            <a:ext cx="12273023" cy="6899981"/>
          </a:xfrm>
          <a:prstGeom prst="rect">
            <a:avLst/>
          </a:prstGeom>
          <a:solidFill>
            <a:srgbClr val="31285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© 2018 Vanco Payment Solutions. All Rights Reserved.">
            <a:extLst>
              <a:ext uri="{FF2B5EF4-FFF2-40B4-BE49-F238E27FC236}">
                <a16:creationId xmlns:a16="http://schemas.microsoft.com/office/drawing/2014/main" id="{116180A6-A4F6-CF4B-8032-C25D84C0E4BE}"/>
              </a:ext>
            </a:extLst>
          </p:cNvPr>
          <p:cNvSpPr txBox="1"/>
          <p:nvPr userDrawn="1"/>
        </p:nvSpPr>
        <p:spPr>
          <a:xfrm>
            <a:off x="4206329" y="6449144"/>
            <a:ext cx="374441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700">
                <a:latin typeface="Roboto Thin"/>
                <a:ea typeface="Roboto Thin"/>
                <a:cs typeface="Roboto Thin"/>
                <a:sym typeface="Roboto Thin"/>
              </a:defRPr>
            </a:lvl1pPr>
          </a:lstStyle>
          <a:p>
            <a:r>
              <a:rPr lang="en-US" sz="700" b="0" i="1" spc="1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2021 VANCO. ALL RIGHTS RESERVED. 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BCB209D7-CC4C-CF47-B140-9FE864259B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26660" y="2627045"/>
            <a:ext cx="5538680" cy="160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75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room filled with furniture and a window&#10;&#10;Description automatically generated">
            <a:extLst>
              <a:ext uri="{FF2B5EF4-FFF2-40B4-BE49-F238E27FC236}">
                <a16:creationId xmlns:a16="http://schemas.microsoft.com/office/drawing/2014/main" id="{DEC0B134-1B87-6148-BE9F-F82E452B4B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CAE4344-E647-284E-B93C-93CC27BC7AD6}"/>
              </a:ext>
            </a:extLst>
          </p:cNvPr>
          <p:cNvSpPr/>
          <p:nvPr userDrawn="1"/>
        </p:nvSpPr>
        <p:spPr>
          <a:xfrm>
            <a:off x="-40512" y="0"/>
            <a:ext cx="12273023" cy="6899981"/>
          </a:xfrm>
          <a:prstGeom prst="rect">
            <a:avLst/>
          </a:prstGeom>
          <a:solidFill>
            <a:srgbClr val="31285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© 2018 Vanco Payment Solutions. All Rights Reserved.">
            <a:extLst>
              <a:ext uri="{FF2B5EF4-FFF2-40B4-BE49-F238E27FC236}">
                <a16:creationId xmlns:a16="http://schemas.microsoft.com/office/drawing/2014/main" id="{116180A6-A4F6-CF4B-8032-C25D84C0E4BE}"/>
              </a:ext>
            </a:extLst>
          </p:cNvPr>
          <p:cNvSpPr txBox="1"/>
          <p:nvPr userDrawn="1"/>
        </p:nvSpPr>
        <p:spPr>
          <a:xfrm>
            <a:off x="4206329" y="6449144"/>
            <a:ext cx="374441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700">
                <a:latin typeface="Roboto Thin"/>
                <a:ea typeface="Roboto Thin"/>
                <a:cs typeface="Roboto Thin"/>
                <a:sym typeface="Roboto Thin"/>
              </a:defRPr>
            </a:lvl1pPr>
          </a:lstStyle>
          <a:p>
            <a:r>
              <a:rPr lang="en-US" sz="700" b="0" i="1" spc="1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2021 VANCO. ALL RIGHTS RESERVED. 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56C1F0C2-78DE-C145-A86F-79F5F16869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26660" y="2627045"/>
            <a:ext cx="5538680" cy="160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5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09669A8-ECCE-1B49-AE04-E7F48AA91E5C}"/>
              </a:ext>
            </a:extLst>
          </p:cNvPr>
          <p:cNvSpPr/>
          <p:nvPr userDrawn="1"/>
        </p:nvSpPr>
        <p:spPr>
          <a:xfrm>
            <a:off x="-81023" y="-219788"/>
            <a:ext cx="12663962" cy="7119770"/>
          </a:xfrm>
          <a:prstGeom prst="rect">
            <a:avLst/>
          </a:prstGeom>
          <a:solidFill>
            <a:srgbClr val="312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© 2018 Vanco Payment Solutions. All Rights Reserved.">
            <a:extLst>
              <a:ext uri="{FF2B5EF4-FFF2-40B4-BE49-F238E27FC236}">
                <a16:creationId xmlns:a16="http://schemas.microsoft.com/office/drawing/2014/main" id="{C8B8BC0D-81FE-824D-8B2F-5941BE08E11D}"/>
              </a:ext>
            </a:extLst>
          </p:cNvPr>
          <p:cNvSpPr txBox="1"/>
          <p:nvPr userDrawn="1"/>
        </p:nvSpPr>
        <p:spPr>
          <a:xfrm>
            <a:off x="4206329" y="6449144"/>
            <a:ext cx="374441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700">
                <a:latin typeface="Roboto Thin"/>
                <a:ea typeface="Roboto Thin"/>
                <a:cs typeface="Roboto Thin"/>
                <a:sym typeface="Roboto Thin"/>
              </a:defRPr>
            </a:lvl1pPr>
          </a:lstStyle>
          <a:p>
            <a:r>
              <a:rPr>
                <a:solidFill>
                  <a:schemeClr val="bg1"/>
                </a:solidFill>
              </a:rPr>
              <a:t>© </a:t>
            </a:r>
            <a:r>
              <a:rPr lang="en-US">
                <a:solidFill>
                  <a:schemeClr val="bg1"/>
                </a:solidFill>
              </a:rPr>
              <a:t>2021</a:t>
            </a:r>
            <a:r>
              <a:rPr>
                <a:solidFill>
                  <a:schemeClr val="bg1"/>
                </a:solidFill>
              </a:rPr>
              <a:t> Vanco. All Rights Reserved.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4EAFF5-67B4-B14A-89CB-C30A091664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5382" y="387560"/>
            <a:ext cx="1965538" cy="53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looking towards the camera&#10;&#10;Description automatically generated">
            <a:extLst>
              <a:ext uri="{FF2B5EF4-FFF2-40B4-BE49-F238E27FC236}">
                <a16:creationId xmlns:a16="http://schemas.microsoft.com/office/drawing/2014/main" id="{EE50FFA5-A7D3-A042-8BB3-268184C5BE0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97" y="0"/>
            <a:ext cx="2977495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AA9CD4-D376-214B-980C-FFB12EA70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424" y="1225457"/>
            <a:ext cx="76917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5B5E0E-FA29-434A-9279-CB75F9B88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2424" y="2685957"/>
            <a:ext cx="7691718" cy="3194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7F9DB2F0-76E4-164A-8B0C-79D8F949F4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84262" y="387560"/>
            <a:ext cx="1965538" cy="569187"/>
          </a:xfrm>
          <a:prstGeom prst="rect">
            <a:avLst/>
          </a:prstGeom>
        </p:spPr>
      </p:pic>
      <p:sp>
        <p:nvSpPr>
          <p:cNvPr id="8" name="© 2018 Vanco Payment Solutions. All Rights Reserved.">
            <a:extLst>
              <a:ext uri="{FF2B5EF4-FFF2-40B4-BE49-F238E27FC236}">
                <a16:creationId xmlns:a16="http://schemas.microsoft.com/office/drawing/2014/main" id="{6F1DB859-3EBD-644C-8926-738C0F1C9DF2}"/>
              </a:ext>
            </a:extLst>
          </p:cNvPr>
          <p:cNvSpPr txBox="1"/>
          <p:nvPr userDrawn="1"/>
        </p:nvSpPr>
        <p:spPr>
          <a:xfrm>
            <a:off x="4223791" y="6449144"/>
            <a:ext cx="3744417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700">
                <a:latin typeface="Roboto Thin"/>
                <a:ea typeface="Roboto Thin"/>
                <a:cs typeface="Roboto Thin"/>
                <a:sym typeface="Roboto Thin"/>
              </a:defRPr>
            </a:lvl1pPr>
          </a:lstStyle>
          <a:p>
            <a:r>
              <a:rPr lang="en-US" sz="600" b="0" i="0" spc="100" baseline="0">
                <a:solidFill>
                  <a:schemeClr val="bg1">
                    <a:lumMod val="6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© 2021 VANCO. ALL RIGHTS RESERVED. </a:t>
            </a:r>
          </a:p>
        </p:txBody>
      </p:sp>
    </p:spTree>
    <p:extLst>
      <p:ext uri="{BB962C8B-B14F-4D97-AF65-F5344CB8AC3E}">
        <p14:creationId xmlns:p14="http://schemas.microsoft.com/office/powerpoint/2010/main" val="209609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1" kern="1200">
          <a:solidFill>
            <a:srgbClr val="312852"/>
          </a:solidFill>
          <a:latin typeface="Montserrat ExtraBold" pitchFamily="2" charset="77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4E4E4E"/>
          </a:solidFill>
          <a:latin typeface="Montserrat Medium" pitchFamily="2" charset="77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E4E4E"/>
          </a:solidFill>
          <a:latin typeface="Montserrat" pitchFamily="2" charset="77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E4E4E"/>
          </a:solidFill>
          <a:latin typeface="Montserrat" pitchFamily="2" charset="77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E4E4E"/>
          </a:solidFill>
          <a:latin typeface="Montserrat" pitchFamily="2" charset="77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E4E4E"/>
          </a:solidFill>
          <a:latin typeface="Montserrat" pitchFamily="2" charset="77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, building, white, cabinet&#10;&#10;Description automatically generated">
            <a:extLst>
              <a:ext uri="{FF2B5EF4-FFF2-40B4-BE49-F238E27FC236}">
                <a16:creationId xmlns:a16="http://schemas.microsoft.com/office/drawing/2014/main" id="{704A8236-8EB6-4D40-AD9B-C1B9150694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CAE4344-E647-284E-B93C-93CC27BC7AD6}"/>
              </a:ext>
            </a:extLst>
          </p:cNvPr>
          <p:cNvSpPr/>
          <p:nvPr userDrawn="1"/>
        </p:nvSpPr>
        <p:spPr>
          <a:xfrm>
            <a:off x="-40513" y="0"/>
            <a:ext cx="12273023" cy="6899981"/>
          </a:xfrm>
          <a:prstGeom prst="rect">
            <a:avLst/>
          </a:prstGeom>
          <a:solidFill>
            <a:srgbClr val="31285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© 2018 Vanco Payment Solutions. All Rights Reserved.">
            <a:extLst>
              <a:ext uri="{FF2B5EF4-FFF2-40B4-BE49-F238E27FC236}">
                <a16:creationId xmlns:a16="http://schemas.microsoft.com/office/drawing/2014/main" id="{116180A6-A4F6-CF4B-8032-C25D84C0E4BE}"/>
              </a:ext>
            </a:extLst>
          </p:cNvPr>
          <p:cNvSpPr txBox="1"/>
          <p:nvPr userDrawn="1"/>
        </p:nvSpPr>
        <p:spPr>
          <a:xfrm>
            <a:off x="4206329" y="6449144"/>
            <a:ext cx="374441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700">
                <a:latin typeface="Roboto Thin"/>
                <a:ea typeface="Roboto Thin"/>
                <a:cs typeface="Roboto Thin"/>
                <a:sym typeface="Roboto Thin"/>
              </a:defRPr>
            </a:lvl1pPr>
          </a:lstStyle>
          <a:p>
            <a:r>
              <a:rPr lang="en-US" sz="700" b="0" i="1" spc="1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2021 VANCO. ALL RIGHTS RESERVED. 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835DB735-6B53-0E48-B800-5A30FF574A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01391" y="2315411"/>
            <a:ext cx="4189216" cy="121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79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looking towards the camera&#10;&#10;Description automatically generated">
            <a:extLst>
              <a:ext uri="{FF2B5EF4-FFF2-40B4-BE49-F238E27FC236}">
                <a16:creationId xmlns:a16="http://schemas.microsoft.com/office/drawing/2014/main" id="{EE50FFA5-A7D3-A042-8BB3-268184C5BE0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97" y="0"/>
            <a:ext cx="2977495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AA9CD4-D376-214B-980C-FFB12EA70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424" y="1225457"/>
            <a:ext cx="76917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5B5E0E-FA29-434A-9279-CB75F9B88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2424" y="2685957"/>
            <a:ext cx="7691718" cy="3194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© 2018 Vanco Payment Solutions. All Rights Reserved.">
            <a:extLst>
              <a:ext uri="{FF2B5EF4-FFF2-40B4-BE49-F238E27FC236}">
                <a16:creationId xmlns:a16="http://schemas.microsoft.com/office/drawing/2014/main" id="{EB46DB27-86B9-8049-B9E4-EF87064E5640}"/>
              </a:ext>
            </a:extLst>
          </p:cNvPr>
          <p:cNvSpPr txBox="1"/>
          <p:nvPr userDrawn="1"/>
        </p:nvSpPr>
        <p:spPr>
          <a:xfrm>
            <a:off x="5685498" y="6449144"/>
            <a:ext cx="374441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700">
                <a:latin typeface="Roboto Thin"/>
                <a:ea typeface="Roboto Thin"/>
                <a:cs typeface="Roboto Thin"/>
                <a:sym typeface="Roboto Thin"/>
              </a:defRPr>
            </a:lvl1pPr>
          </a:lstStyle>
          <a:p>
            <a:r>
              <a:rPr lang="en-US" sz="700" b="0" i="1" spc="1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2021 VANCO. ALL RIGHTS RESERVED. 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7F9DB2F0-76E4-164A-8B0C-79D8F949F4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84262" y="387560"/>
            <a:ext cx="1965538" cy="56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39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31285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E4E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E4E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E4E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E4E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E4E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beach&#10;&#10;Description automatically generated">
            <a:extLst>
              <a:ext uri="{FF2B5EF4-FFF2-40B4-BE49-F238E27FC236}">
                <a16:creationId xmlns:a16="http://schemas.microsoft.com/office/drawing/2014/main" id="{828A59FC-0907-F446-B626-C55CD5F788A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2977495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AA9CD4-D376-214B-980C-FFB12EA70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424" y="1225457"/>
            <a:ext cx="76917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5B5E0E-FA29-434A-9279-CB75F9B88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2424" y="2685957"/>
            <a:ext cx="7691718" cy="3194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© 2018 Vanco Payment Solutions. All Rights Reserved.">
            <a:extLst>
              <a:ext uri="{FF2B5EF4-FFF2-40B4-BE49-F238E27FC236}">
                <a16:creationId xmlns:a16="http://schemas.microsoft.com/office/drawing/2014/main" id="{D6B2B04E-1977-6944-9E9A-5452F8401837}"/>
              </a:ext>
            </a:extLst>
          </p:cNvPr>
          <p:cNvSpPr txBox="1"/>
          <p:nvPr userDrawn="1"/>
        </p:nvSpPr>
        <p:spPr>
          <a:xfrm>
            <a:off x="5685498" y="6449144"/>
            <a:ext cx="374441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700">
                <a:latin typeface="Roboto Thin"/>
                <a:ea typeface="Roboto Thin"/>
                <a:cs typeface="Roboto Thin"/>
                <a:sym typeface="Roboto Thin"/>
              </a:defRPr>
            </a:lvl1pPr>
          </a:lstStyle>
          <a:p>
            <a:r>
              <a:rPr lang="en-US" sz="700" b="0" i="1" spc="1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2021 VANCO. ALL RIGHTS RESERVED. 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BC56AC8A-D6A5-CD4A-83B3-3A8A8086B66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84262" y="387560"/>
            <a:ext cx="1965538" cy="56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8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31285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E4E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E4E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E4E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E4E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E4E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3C2A4A-8F6C-2546-B1CB-02A05664F4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2977495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AA9CD4-D376-214B-980C-FFB12EA70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424" y="1225457"/>
            <a:ext cx="76917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5B5E0E-FA29-434A-9279-CB75F9B88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2424" y="2685957"/>
            <a:ext cx="7691718" cy="3194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© 2018 Vanco Payment Solutions. All Rights Reserved.">
            <a:extLst>
              <a:ext uri="{FF2B5EF4-FFF2-40B4-BE49-F238E27FC236}">
                <a16:creationId xmlns:a16="http://schemas.microsoft.com/office/drawing/2014/main" id="{D6B2B04E-1977-6944-9E9A-5452F8401837}"/>
              </a:ext>
            </a:extLst>
          </p:cNvPr>
          <p:cNvSpPr txBox="1"/>
          <p:nvPr userDrawn="1"/>
        </p:nvSpPr>
        <p:spPr>
          <a:xfrm>
            <a:off x="5685498" y="6449144"/>
            <a:ext cx="374441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700">
                <a:latin typeface="Roboto Thin"/>
                <a:ea typeface="Roboto Thin"/>
                <a:cs typeface="Roboto Thin"/>
                <a:sym typeface="Roboto Thin"/>
              </a:defRPr>
            </a:lvl1pPr>
          </a:lstStyle>
          <a:p>
            <a:r>
              <a:rPr lang="en-US" sz="700" b="0" i="1" spc="1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2021 VANCO. ALL RIGHTS RESERVED. 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558BFAFA-599E-AF43-8425-BC6DD24069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84262" y="387560"/>
            <a:ext cx="1965538" cy="56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8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31285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E4E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E4E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E4E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E4E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E4E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, sitting, computer, desk&#10;&#10;Description automatically generated">
            <a:extLst>
              <a:ext uri="{FF2B5EF4-FFF2-40B4-BE49-F238E27FC236}">
                <a16:creationId xmlns:a16="http://schemas.microsoft.com/office/drawing/2014/main" id="{8383335E-E725-DC4F-8060-B1D99528553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2977495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AA9CD4-D376-214B-980C-FFB12EA70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424" y="1225457"/>
            <a:ext cx="76917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5B5E0E-FA29-434A-9279-CB75F9B88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2424" y="2685957"/>
            <a:ext cx="7691718" cy="3194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© 2018 Vanco Payment Solutions. All Rights Reserved.">
            <a:extLst>
              <a:ext uri="{FF2B5EF4-FFF2-40B4-BE49-F238E27FC236}">
                <a16:creationId xmlns:a16="http://schemas.microsoft.com/office/drawing/2014/main" id="{D6B2B04E-1977-6944-9E9A-5452F8401837}"/>
              </a:ext>
            </a:extLst>
          </p:cNvPr>
          <p:cNvSpPr txBox="1"/>
          <p:nvPr userDrawn="1"/>
        </p:nvSpPr>
        <p:spPr>
          <a:xfrm>
            <a:off x="5685498" y="6449144"/>
            <a:ext cx="374441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700">
                <a:latin typeface="Roboto Thin"/>
                <a:ea typeface="Roboto Thin"/>
                <a:cs typeface="Roboto Thin"/>
                <a:sym typeface="Roboto Thin"/>
              </a:defRPr>
            </a:lvl1pPr>
          </a:lstStyle>
          <a:p>
            <a:r>
              <a:rPr lang="en-US" sz="700" b="0" i="1" spc="1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2021 VANCO. ALL RIGHTS RESERVED. 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655F4269-C774-9A4C-BB66-E37A36ECE99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84262" y="387560"/>
            <a:ext cx="1965538" cy="56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35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31285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E4E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E4E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E4E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E4E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E4E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1B41D1F-76B8-974B-8B82-84C9F87F355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4265" y="390994"/>
            <a:ext cx="1965539" cy="56918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AA9CD4-D376-214B-980C-FFB12EA70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365" y="1225457"/>
            <a:ext cx="104707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5B5E0E-FA29-434A-9279-CB75F9B88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365" y="2685957"/>
            <a:ext cx="10470777" cy="3194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© 2018 Vanco Payment Solutions. All Rights Reserved.">
            <a:extLst>
              <a:ext uri="{FF2B5EF4-FFF2-40B4-BE49-F238E27FC236}">
                <a16:creationId xmlns:a16="http://schemas.microsoft.com/office/drawing/2014/main" id="{0F673C2F-CE51-4D45-A095-0FE16F36DD4A}"/>
              </a:ext>
            </a:extLst>
          </p:cNvPr>
          <p:cNvSpPr txBox="1"/>
          <p:nvPr userDrawn="1"/>
        </p:nvSpPr>
        <p:spPr>
          <a:xfrm>
            <a:off x="4223791" y="6449144"/>
            <a:ext cx="374441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700">
                <a:latin typeface="Roboto Thin"/>
                <a:ea typeface="Roboto Thin"/>
                <a:cs typeface="Roboto Thin"/>
                <a:sym typeface="Roboto Thin"/>
              </a:defRPr>
            </a:lvl1pPr>
          </a:lstStyle>
          <a:p>
            <a:r>
              <a:rPr lang="en-US" sz="700" b="0" i="1" spc="1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2021 VANCO. ALL RIGHTS RESERVED. </a:t>
            </a:r>
          </a:p>
        </p:txBody>
      </p:sp>
    </p:spTree>
    <p:extLst>
      <p:ext uri="{BB962C8B-B14F-4D97-AF65-F5344CB8AC3E}">
        <p14:creationId xmlns:p14="http://schemas.microsoft.com/office/powerpoint/2010/main" val="132079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84" r:id="rId3"/>
    <p:sldLayoutId id="214748368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31285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E4E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E4E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E4E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E4E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E4E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767F5D-EFC1-C449-B560-099B34D94ABF}"/>
              </a:ext>
            </a:extLst>
          </p:cNvPr>
          <p:cNvSpPr/>
          <p:nvPr userDrawn="1"/>
        </p:nvSpPr>
        <p:spPr>
          <a:xfrm>
            <a:off x="-81023" y="-219788"/>
            <a:ext cx="12663962" cy="7119770"/>
          </a:xfrm>
          <a:prstGeom prst="rect">
            <a:avLst/>
          </a:prstGeom>
          <a:solidFill>
            <a:srgbClr val="312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AA9CD4-D376-214B-980C-FFB12EA70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365" y="1225457"/>
            <a:ext cx="104707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5B5E0E-FA29-434A-9279-CB75F9B88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365" y="2685957"/>
            <a:ext cx="10470777" cy="3194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© 2018 Vanco Payment Solutions. All Rights Reserved.">
            <a:extLst>
              <a:ext uri="{FF2B5EF4-FFF2-40B4-BE49-F238E27FC236}">
                <a16:creationId xmlns:a16="http://schemas.microsoft.com/office/drawing/2014/main" id="{0F673C2F-CE51-4D45-A095-0FE16F36DD4A}"/>
              </a:ext>
            </a:extLst>
          </p:cNvPr>
          <p:cNvSpPr txBox="1"/>
          <p:nvPr userDrawn="1"/>
        </p:nvSpPr>
        <p:spPr>
          <a:xfrm>
            <a:off x="4223791" y="6449144"/>
            <a:ext cx="374441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700">
                <a:latin typeface="Roboto Thin"/>
                <a:ea typeface="Roboto Thin"/>
                <a:cs typeface="Roboto Thin"/>
                <a:sym typeface="Roboto Thin"/>
              </a:defRPr>
            </a:lvl1pPr>
          </a:lstStyle>
          <a:p>
            <a:r>
              <a:rPr lang="en-US" sz="700" b="0" i="1" spc="1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2021 VANCO. ALL RIGHTS RESERVED. 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6600E4BC-51C8-7848-8E95-89F3A877B69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4262" y="387560"/>
            <a:ext cx="1965538" cy="56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17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9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AA9CD4-D376-214B-980C-FFB12EA70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365" y="1225457"/>
            <a:ext cx="104707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5B5E0E-FA29-434A-9279-CB75F9B88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365" y="2685957"/>
            <a:ext cx="10470777" cy="3194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© 2018 Vanco Payment Solutions. All Rights Reserved.">
            <a:extLst>
              <a:ext uri="{FF2B5EF4-FFF2-40B4-BE49-F238E27FC236}">
                <a16:creationId xmlns:a16="http://schemas.microsoft.com/office/drawing/2014/main" id="{0F673C2F-CE51-4D45-A095-0FE16F36DD4A}"/>
              </a:ext>
            </a:extLst>
          </p:cNvPr>
          <p:cNvSpPr txBox="1"/>
          <p:nvPr userDrawn="1"/>
        </p:nvSpPr>
        <p:spPr>
          <a:xfrm>
            <a:off x="4223791" y="6449144"/>
            <a:ext cx="374441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700">
                <a:latin typeface="Roboto Thin"/>
                <a:ea typeface="Roboto Thin"/>
                <a:cs typeface="Roboto Thin"/>
                <a:sym typeface="Roboto Thin"/>
              </a:defRPr>
            </a:lvl1pPr>
          </a:lstStyle>
          <a:p>
            <a:r>
              <a:t>© </a:t>
            </a:r>
            <a:r>
              <a:rPr lang="en-US"/>
              <a:t>2021</a:t>
            </a:r>
            <a:r>
              <a:t> Vanco. All Rights Reserved.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BDDDED-15DE-BB44-B05F-0A0DECFC40D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05381" y="390994"/>
            <a:ext cx="1965539" cy="53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75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8" r:id="rId4"/>
    <p:sldLayoutId id="2147483899" r:id="rId5"/>
    <p:sldLayoutId id="2147483901" r:id="rId6"/>
    <p:sldLayoutId id="2147483902" r:id="rId7"/>
    <p:sldLayoutId id="2147483903" r:id="rId8"/>
    <p:sldLayoutId id="2147483914" r:id="rId9"/>
    <p:sldLayoutId id="214748391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31285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E4E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E4E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E4E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E4E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E4E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revtrak.zendesk.com/hc/en-us/articles/7764916554519-Back-to-School-Resources" TargetMode="External"/><Relationship Id="rId2" Type="http://schemas.openxmlformats.org/officeDocument/2006/relationships/hyperlink" Target="https://www.vancopayments.com/education/resource-typ/revtrak-parent-communication-kit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revtrak.zendesk.com/hc/en-us/sections/360003684373-Reconciliation" TargetMode="External"/><Relationship Id="rId5" Type="http://schemas.openxmlformats.org/officeDocument/2006/relationships/hyperlink" Target="https://revtrak.zendesk.com/hc/en-us" TargetMode="External"/><Relationship Id="rId4" Type="http://schemas.openxmlformats.org/officeDocument/2006/relationships/hyperlink" Target="https://revtrak.zendesk.com/hc/en-us/requests/new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register.gotowebinar.com/rt/8301756317592629263" TargetMode="External"/><Relationship Id="rId3" Type="http://schemas.openxmlformats.org/officeDocument/2006/relationships/hyperlink" Target="https://revtrak.zendesk.com/hc/en-us/articles/7764916554519-Back-to-School-Resources" TargetMode="External"/><Relationship Id="rId7" Type="http://schemas.openxmlformats.org/officeDocument/2006/relationships/image" Target="../media/image27.png"/><Relationship Id="rId12" Type="http://schemas.openxmlformats.org/officeDocument/2006/relationships/hyperlink" Target="https://www.vancopayments.com/education/client-resources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www.vancopayments.com/education/resource-typ/revtrak-parent-communication-kit" TargetMode="External"/><Relationship Id="rId11" Type="http://schemas.openxmlformats.org/officeDocument/2006/relationships/image" Target="../media/image29.png"/><Relationship Id="rId5" Type="http://schemas.openxmlformats.org/officeDocument/2006/relationships/hyperlink" Target="https://www.vancopayments.com/education/client-resources#form" TargetMode="External"/><Relationship Id="rId10" Type="http://schemas.openxmlformats.org/officeDocument/2006/relationships/hyperlink" Target="https://revtrak.zendesk.com/hc/en-us/requests/new?ticket_form_id=360000834234" TargetMode="External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642_D9374F34.xml"/><Relationship Id="rId7" Type="http://schemas.openxmlformats.org/officeDocument/2006/relationships/hyperlink" Target="https://revtrak.zendesk.com/hc/en-u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vancopayments.com/education/blog/build-a-larger-and-more-connected-fan-base-this-football-season" TargetMode="External"/><Relationship Id="rId5" Type="http://schemas.openxmlformats.org/officeDocument/2006/relationships/hyperlink" Target="https://www.vancopayments.com/education/blog/parents-yes-to-online-school-payments" TargetMode="External"/><Relationship Id="rId4" Type="http://schemas.openxmlformats.org/officeDocument/2006/relationships/hyperlink" Target="https://revtrak.zendesk.com/hc/en-us/sections/360003684373-Reconciliation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microsoft.com/office/2018/10/relationships/comments" Target="../comments/modernComment_10A_9C0CF9A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microsoft.com/office/2018/10/relationships/comments" Target="../comments/modernComment_62B_ABFC374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637_6F99D5DD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ADF78269-1301-4F12-BD1E-078A47F9828A}"/>
              </a:ext>
            </a:extLst>
          </p:cNvPr>
          <p:cNvSpPr>
            <a:spLocks noGrp="1"/>
          </p:cNvSpPr>
          <p:nvPr/>
        </p:nvSpPr>
        <p:spPr>
          <a:xfrm>
            <a:off x="1676400" y="833438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600" i="1">
                <a:latin typeface="Montserrat ExtraBold"/>
                <a:cs typeface="Arial"/>
              </a:rPr>
              <a:t>Thank you for joining! We'll be getting started shortly.</a:t>
            </a:r>
            <a:endParaRPr lang="en-US" sz="3600" i="1">
              <a:latin typeface="Montserrat ExtraBold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A1216D-94F0-4FC5-9C08-C8A152E79383}"/>
              </a:ext>
            </a:extLst>
          </p:cNvPr>
          <p:cNvSpPr txBox="1">
            <a:spLocks/>
          </p:cNvSpPr>
          <p:nvPr/>
        </p:nvSpPr>
        <p:spPr>
          <a:xfrm>
            <a:off x="871942" y="2001039"/>
            <a:ext cx="10515600" cy="716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rgbClr val="FFFFFF"/>
                </a:solidFill>
                <a:latin typeface="Arial"/>
                <a:ea typeface="MS PGothic"/>
                <a:cs typeface="Arial"/>
              </a:rPr>
              <a:t>In the meantime, please familiarize yourself with the </a:t>
            </a:r>
            <a:r>
              <a:rPr lang="en-US" sz="1800" err="1">
                <a:solidFill>
                  <a:srgbClr val="FFFFFF"/>
                </a:solidFill>
                <a:latin typeface="Arial"/>
                <a:ea typeface="MS PGothic"/>
                <a:cs typeface="Arial"/>
              </a:rPr>
              <a:t>GoToWebinar</a:t>
            </a:r>
            <a:r>
              <a:rPr lang="en-US" sz="1800">
                <a:solidFill>
                  <a:srgbClr val="FFFFFF"/>
                </a:solidFill>
                <a:latin typeface="Arial"/>
                <a:ea typeface="MS PGothic"/>
                <a:cs typeface="Arial"/>
              </a:rPr>
              <a:t> tools:</a:t>
            </a:r>
            <a:endParaRPr lang="en-US" sz="3200"/>
          </a:p>
        </p:txBody>
      </p:sp>
      <p:pic>
        <p:nvPicPr>
          <p:cNvPr id="4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7257211-D283-4377-97DE-C324DB438A9F}"/>
              </a:ext>
            </a:extLst>
          </p:cNvPr>
          <p:cNvPicPr/>
          <p:nvPr/>
        </p:nvPicPr>
        <p:blipFill rotWithShape="1">
          <a:blip r:embed="rId2"/>
          <a:srcRect l="90920" r="-426" b="46276"/>
          <a:stretch/>
        </p:blipFill>
        <p:spPr bwMode="auto">
          <a:xfrm>
            <a:off x="9346002" y="2159784"/>
            <a:ext cx="2664296" cy="4485192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FEA0709-0A61-4AFF-BF93-EFC1E32523BB}"/>
              </a:ext>
            </a:extLst>
          </p:cNvPr>
          <p:cNvCxnSpPr/>
          <p:nvPr/>
        </p:nvCxnSpPr>
        <p:spPr>
          <a:xfrm>
            <a:off x="8907654" y="4256553"/>
            <a:ext cx="876693" cy="0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948C4D6-8700-4AA9-B06E-49EEF34DC8A6}"/>
              </a:ext>
            </a:extLst>
          </p:cNvPr>
          <p:cNvCxnSpPr/>
          <p:nvPr/>
        </p:nvCxnSpPr>
        <p:spPr>
          <a:xfrm>
            <a:off x="8907653" y="5445654"/>
            <a:ext cx="876693" cy="0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12A406E-E24D-43FB-AECB-ECE6CD74226D}"/>
              </a:ext>
            </a:extLst>
          </p:cNvPr>
          <p:cNvSpPr txBox="1"/>
          <p:nvPr/>
        </p:nvSpPr>
        <p:spPr>
          <a:xfrm>
            <a:off x="5705753" y="4062891"/>
            <a:ext cx="3198311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Download handouts here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4008A6B-A381-48C2-B7D4-66E8D9D3BAE2}"/>
              </a:ext>
            </a:extLst>
          </p:cNvPr>
          <p:cNvCxnSpPr/>
          <p:nvPr/>
        </p:nvCxnSpPr>
        <p:spPr>
          <a:xfrm>
            <a:off x="8907653" y="3184761"/>
            <a:ext cx="876693" cy="0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4528E87-EB76-48DD-94B1-52A3F7CFE7D2}"/>
              </a:ext>
            </a:extLst>
          </p:cNvPr>
          <p:cNvSpPr txBox="1"/>
          <p:nvPr/>
        </p:nvSpPr>
        <p:spPr>
          <a:xfrm>
            <a:off x="3461548" y="2930907"/>
            <a:ext cx="5442516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Please make sure you are connected to audio</a:t>
            </a: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(Note: We recommend you select </a:t>
            </a:r>
            <a:r>
              <a:rPr lang="en-US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audio</a:t>
            </a: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C79FA3-67ED-44F5-B119-B5DCBB5BCBB8}"/>
              </a:ext>
            </a:extLst>
          </p:cNvPr>
          <p:cNvSpPr txBox="1"/>
          <p:nvPr/>
        </p:nvSpPr>
        <p:spPr>
          <a:xfrm>
            <a:off x="3397427" y="5257102"/>
            <a:ext cx="557075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Submit questions throughout the webinar here</a:t>
            </a:r>
          </a:p>
        </p:txBody>
      </p:sp>
      <p:pic>
        <p:nvPicPr>
          <p:cNvPr id="11" name="Picture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48DDCCA-1BD5-4264-B07E-AB7183BD3983}"/>
              </a:ext>
            </a:extLst>
          </p:cNvPr>
          <p:cNvPicPr/>
          <p:nvPr/>
        </p:nvPicPr>
        <p:blipFill rotWithShape="1">
          <a:blip r:embed="rId2"/>
          <a:srcRect l="94128" t="6733" r="5209" b="88158"/>
          <a:stretch/>
        </p:blipFill>
        <p:spPr bwMode="auto">
          <a:xfrm rot="10800000">
            <a:off x="10246935" y="2681590"/>
            <a:ext cx="185687" cy="426560"/>
          </a:xfrm>
          <a:prstGeom prst="rect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F2B5E56-1FCF-4724-8D9F-92222915F079}"/>
              </a:ext>
            </a:extLst>
          </p:cNvPr>
          <p:cNvSpPr/>
          <p:nvPr/>
        </p:nvSpPr>
        <p:spPr>
          <a:xfrm>
            <a:off x="10143242" y="2707844"/>
            <a:ext cx="1244300" cy="213636"/>
          </a:xfrm>
          <a:prstGeom prst="roundRect">
            <a:avLst/>
          </a:prstGeom>
          <a:noFill/>
          <a:ln w="190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59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E0773F-8A98-698E-47A4-521800293C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461" b="4383"/>
          <a:stretch/>
        </p:blipFill>
        <p:spPr>
          <a:xfrm>
            <a:off x="0" y="200417"/>
            <a:ext cx="12196962" cy="6657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D0F080-4A36-8744-72B1-D4E721EBC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5052"/>
            <a:ext cx="12192000" cy="54684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40441B-0691-6A10-D0E6-E424C370DBCA}"/>
              </a:ext>
            </a:extLst>
          </p:cNvPr>
          <p:cNvSpPr/>
          <p:nvPr/>
        </p:nvSpPr>
        <p:spPr>
          <a:xfrm>
            <a:off x="0" y="2126294"/>
            <a:ext cx="12192000" cy="1324627"/>
          </a:xfrm>
          <a:prstGeom prst="rect">
            <a:avLst/>
          </a:prstGeom>
          <a:solidFill>
            <a:srgbClr val="379B5B">
              <a:alpha val="6509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Let’s </a:t>
            </a:r>
            <a:r>
              <a:rPr lang="en-US" sz="3200" b="1" i="1" dirty="0">
                <a:latin typeface="Arial"/>
                <a:cs typeface="Arial"/>
              </a:rPr>
              <a:t>take a look at the rest of these </a:t>
            </a:r>
          </a:p>
          <a:p>
            <a:pPr algn="ctr">
              <a:defRPr/>
            </a:pPr>
            <a:r>
              <a:rPr lang="en-US" sz="3200" b="1" i="1" dirty="0">
                <a:latin typeface="Arial"/>
                <a:cs typeface="Arial"/>
              </a:rPr>
              <a:t>helpful RevTrak reports</a:t>
            </a:r>
            <a:endParaRPr lang="en-US" sz="32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628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A3CC9-F7A0-8973-8C21-9BB7DB6A1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424" y="393251"/>
            <a:ext cx="7691718" cy="1325563"/>
          </a:xfrm>
        </p:spPr>
        <p:txBody>
          <a:bodyPr/>
          <a:lstStyle/>
          <a:p>
            <a:pPr algn="ctr"/>
            <a:r>
              <a:rPr lang="en-US" sz="2800" dirty="0" err="1"/>
              <a:t>RevTrak</a:t>
            </a:r>
            <a:r>
              <a:rPr lang="en-US" sz="2800" dirty="0"/>
              <a:t> can help you save even more time by guiding your district through these common challenges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9BAD-2E6D-548B-0CE9-31F165209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2424" y="1500027"/>
            <a:ext cx="7691718" cy="480830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b="1" dirty="0"/>
              <a:t>Challenge #1: Not enough parents are paying fees in the Web Store.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Check out our Parent Communication Kit </a:t>
            </a:r>
            <a:r>
              <a:rPr lang="en-US" dirty="0">
                <a:hlinkClick r:id="rId2"/>
              </a:rPr>
              <a:t>here</a:t>
            </a:r>
            <a:r>
              <a:rPr lang="en-US" dirty="0"/>
              <a:t> to help get the word out about your Web Store.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b="1" dirty="0"/>
              <a:t>Challenge #2: Not all items have been added to the Web Store.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Need help getting your Web Store up to date? Check out our self-serve training guide </a:t>
            </a:r>
            <a:r>
              <a:rPr lang="en-US" dirty="0">
                <a:hlinkClick r:id="rId3"/>
              </a:rPr>
              <a:t>here</a:t>
            </a:r>
            <a:r>
              <a:rPr lang="en-US" dirty="0"/>
              <a:t> or get in touch with our Client Support team </a:t>
            </a:r>
            <a:r>
              <a:rPr lang="en-US" dirty="0">
                <a:hlinkClick r:id="rId4"/>
              </a:rPr>
              <a:t>here</a:t>
            </a:r>
            <a:r>
              <a:rPr lang="en-US" dirty="0"/>
              <a:t>.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b="1" dirty="0"/>
              <a:t>Challenge #3: I need more training on the new features.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You came to the right place! We host monthly training webinars for our clients. You can visit our archive of training sessions </a:t>
            </a:r>
            <a:r>
              <a:rPr lang="en-US" dirty="0">
                <a:hlinkClick r:id="rId5"/>
              </a:rPr>
              <a:t>here</a:t>
            </a:r>
            <a:r>
              <a:rPr lang="en-US" dirty="0"/>
              <a:t> or connect with our Client Support team </a:t>
            </a:r>
            <a:r>
              <a:rPr lang="en-US" dirty="0">
                <a:hlinkClick r:id="rId4"/>
              </a:rPr>
              <a:t>here</a:t>
            </a:r>
            <a:r>
              <a:rPr lang="en-US" dirty="0"/>
              <a:t>. Or, r</a:t>
            </a:r>
            <a:r>
              <a:rPr lang="en-US" dirty="0">
                <a:latin typeface="Arial"/>
                <a:cs typeface="Arial"/>
              </a:rPr>
              <a:t>evisit Reconciliation Training Guides </a:t>
            </a:r>
            <a:r>
              <a:rPr lang="en-US" dirty="0">
                <a:latin typeface="Arial"/>
                <a:cs typeface="Arial"/>
                <a:hlinkClick r:id="rId6"/>
              </a:rPr>
              <a:t>here</a:t>
            </a:r>
            <a:endParaRPr lang="en-US" dirty="0">
              <a:latin typeface="Arial"/>
              <a:cs typeface="Arial"/>
            </a:endParaRPr>
          </a:p>
          <a:p>
            <a:pPr lvl="1">
              <a:lnSpc>
                <a:spcPct val="12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747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016E846-249F-AF11-7CC8-049599E62B2C}"/>
              </a:ext>
            </a:extLst>
          </p:cNvPr>
          <p:cNvGrpSpPr/>
          <p:nvPr/>
        </p:nvGrpSpPr>
        <p:grpSpPr>
          <a:xfrm>
            <a:off x="4884034" y="1921125"/>
            <a:ext cx="2293488" cy="3218143"/>
            <a:chOff x="342673" y="2152811"/>
            <a:chExt cx="2701319" cy="3722565"/>
          </a:xfrm>
        </p:grpSpPr>
        <p:pic>
          <p:nvPicPr>
            <p:cNvPr id="8" name="Picture 3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F5A019A4-AEA3-E4B2-6385-3C3AEA4AF7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9688" b="339"/>
            <a:stretch/>
          </p:blipFill>
          <p:spPr>
            <a:xfrm>
              <a:off x="342673" y="5053493"/>
              <a:ext cx="2701319" cy="821883"/>
            </a:xfrm>
            <a:prstGeom prst="rect">
              <a:avLst/>
            </a:prstGeom>
          </p:spPr>
        </p:pic>
        <p:pic>
          <p:nvPicPr>
            <p:cNvPr id="3" name="Picture 3" descr="Graphical user interface, text, application&#10;&#10;Description automatically generated">
              <a:hlinkClick r:id="rId3"/>
              <a:extLst>
                <a:ext uri="{FF2B5EF4-FFF2-40B4-BE49-F238E27FC236}">
                  <a16:creationId xmlns:a16="http://schemas.microsoft.com/office/drawing/2014/main" id="{2ADCB1D4-DD3F-3A85-2AA1-BDF9D095C2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71" b="15085"/>
            <a:stretch/>
          </p:blipFill>
          <p:spPr>
            <a:xfrm>
              <a:off x="342673" y="2152811"/>
              <a:ext cx="2701319" cy="349696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CBBC98-DA67-94F1-E4E8-BA5043A7D009}"/>
              </a:ext>
            </a:extLst>
          </p:cNvPr>
          <p:cNvGrpSpPr/>
          <p:nvPr/>
        </p:nvGrpSpPr>
        <p:grpSpPr>
          <a:xfrm>
            <a:off x="203874" y="1931491"/>
            <a:ext cx="2303284" cy="3218101"/>
            <a:chOff x="3046400" y="2152444"/>
            <a:chExt cx="2700383" cy="3722523"/>
          </a:xfrm>
        </p:grpSpPr>
        <p:pic>
          <p:nvPicPr>
            <p:cNvPr id="9" name="Picture 4" descr="Text, letter&#10;&#10;Description automatically generated">
              <a:extLst>
                <a:ext uri="{FF2B5EF4-FFF2-40B4-BE49-F238E27FC236}">
                  <a16:creationId xmlns:a16="http://schemas.microsoft.com/office/drawing/2014/main" id="{572C9608-D798-6A62-EF3D-5AB43F6C1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4479" r="273" b="324"/>
            <a:stretch/>
          </p:blipFill>
          <p:spPr>
            <a:xfrm>
              <a:off x="3046400" y="4838164"/>
              <a:ext cx="2700383" cy="1036803"/>
            </a:xfrm>
            <a:prstGeom prst="rect">
              <a:avLst/>
            </a:prstGeom>
          </p:spPr>
        </p:pic>
        <p:pic>
          <p:nvPicPr>
            <p:cNvPr id="4" name="Picture 4" descr="Text, letter&#10;&#10;Description automatically generated">
              <a:hlinkClick r:id="rId5"/>
              <a:extLst>
                <a:ext uri="{FF2B5EF4-FFF2-40B4-BE49-F238E27FC236}">
                  <a16:creationId xmlns:a16="http://schemas.microsoft.com/office/drawing/2014/main" id="{EE8BEA79-5ED0-B3C5-F3A4-CB18803FD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-64" r="273" b="15370"/>
            <a:stretch/>
          </p:blipFill>
          <p:spPr>
            <a:xfrm>
              <a:off x="3046400" y="2152444"/>
              <a:ext cx="2700383" cy="3484980"/>
            </a:xfrm>
            <a:prstGeom prst="rect">
              <a:avLst/>
            </a:prstGeom>
          </p:spPr>
        </p:pic>
      </p:grpSp>
      <p:pic>
        <p:nvPicPr>
          <p:cNvPr id="5" name="Picture 5" descr="Graphical user interface, text, applicatio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AD59085F-5D14-2D3E-85C8-E7F9397AF3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5875" y="1938698"/>
            <a:ext cx="2356835" cy="3204107"/>
          </a:xfrm>
          <a:prstGeom prst="rect">
            <a:avLst/>
          </a:prstGeom>
        </p:spPr>
      </p:pic>
      <p:pic>
        <p:nvPicPr>
          <p:cNvPr id="6" name="Picture 6" descr="Diagram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C296EA93-322D-4FD4-13FB-E303CA024B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5818" y="1950590"/>
            <a:ext cx="2356835" cy="3201787"/>
          </a:xfrm>
          <a:prstGeom prst="rect">
            <a:avLst/>
          </a:prstGeom>
        </p:spPr>
      </p:pic>
      <p:pic>
        <p:nvPicPr>
          <p:cNvPr id="7" name="Picture 7" descr="Graphical user interface, text&#10;&#10;Description automatically generated">
            <a:hlinkClick r:id="rId10"/>
            <a:extLst>
              <a:ext uri="{FF2B5EF4-FFF2-40B4-BE49-F238E27FC236}">
                <a16:creationId xmlns:a16="http://schemas.microsoft.com/office/drawing/2014/main" id="{7DD9C8CA-7663-FA9F-A71C-9AF7F38FC2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87732" y="1952629"/>
            <a:ext cx="2356835" cy="319771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454AE0C-10F9-6890-7C9A-F304DEAFB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033" y="608642"/>
            <a:ext cx="9367934" cy="1325563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RevTrak Steps for Success</a:t>
            </a:r>
            <a:endParaRPr lang="en-US" dirty="0"/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C21A1F11-8449-E1B0-F9F7-366312A8C09B}"/>
              </a:ext>
            </a:extLst>
          </p:cNvPr>
          <p:cNvSpPr/>
          <p:nvPr/>
        </p:nvSpPr>
        <p:spPr>
          <a:xfrm rot="471373">
            <a:off x="1645870" y="1558802"/>
            <a:ext cx="854420" cy="783576"/>
          </a:xfrm>
          <a:prstGeom prst="star5">
            <a:avLst>
              <a:gd name="adj" fmla="val 25908"/>
              <a:gd name="hf" fmla="val 105146"/>
              <a:gd name="vf" fmla="val 110557"/>
            </a:avLst>
          </a:prstGeom>
          <a:solidFill>
            <a:srgbClr val="36BD6C"/>
          </a:solidFill>
          <a:ln w="76200">
            <a:solidFill>
              <a:srgbClr val="3128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9A01F5-9CF2-21F7-2B4D-4A4C4050793F}"/>
              </a:ext>
            </a:extLst>
          </p:cNvPr>
          <p:cNvSpPr txBox="1"/>
          <p:nvPr/>
        </p:nvSpPr>
        <p:spPr>
          <a:xfrm>
            <a:off x="1922745" y="5422223"/>
            <a:ext cx="834651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Find all these resources and more at </a:t>
            </a:r>
            <a:r>
              <a:rPr lang="en-US" sz="2400" b="1" dirty="0">
                <a:solidFill>
                  <a:srgbClr val="36BD6C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https://www.vancopayments.com/education/client-resources</a:t>
            </a:r>
            <a:r>
              <a:rPr lang="en-US" sz="2400" b="1" dirty="0">
                <a:solidFill>
                  <a:srgbClr val="36BD6C"/>
                </a:solidFill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8B9098-57CB-54F3-12DF-1C46CF520DAB}"/>
              </a:ext>
            </a:extLst>
          </p:cNvPr>
          <p:cNvSpPr/>
          <p:nvPr/>
        </p:nvSpPr>
        <p:spPr>
          <a:xfrm>
            <a:off x="4962293" y="6456556"/>
            <a:ext cx="2293488" cy="245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3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0855E-391F-4619-9552-2CE0D6404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44" y="-38391"/>
            <a:ext cx="9367934" cy="1325563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Other Resources to Ensure a Smooth Fall Semester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7AE286-51C3-4566-8608-7E391EF6B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8609" y="1361099"/>
            <a:ext cx="7691718" cy="5327374"/>
          </a:xfrm>
        </p:spPr>
        <p:txBody>
          <a:bodyPr vert="horz" lIns="91440" tIns="45720" rIns="91440" bIns="45720" numCol="1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Revisit Reconciliation Training Guides </a:t>
            </a:r>
            <a:r>
              <a:rPr lang="en-US" dirty="0">
                <a:latin typeface="Arial"/>
                <a:cs typeface="Arial"/>
                <a:hlinkClick r:id="rId4"/>
              </a:rPr>
              <a:t>here</a:t>
            </a: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Help parents get comfortable with </a:t>
            </a:r>
            <a:r>
              <a:rPr lang="en-US" dirty="0">
                <a:latin typeface="Arial"/>
                <a:cs typeface="Arial"/>
                <a:hlinkClick r:id="rId5"/>
              </a:rPr>
              <a:t>online payments</a:t>
            </a: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Build a larger and more connected fan base this </a:t>
            </a:r>
            <a:r>
              <a:rPr lang="en-US" dirty="0">
                <a:latin typeface="Arial"/>
                <a:cs typeface="Arial"/>
                <a:hlinkClick r:id="rId6"/>
              </a:rPr>
              <a:t>football season</a:t>
            </a: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Check out our other training resources to revisit what we’ve reviewed with you today and more with this </a:t>
            </a:r>
            <a:r>
              <a:rPr lang="en-US" dirty="0">
                <a:latin typeface="Arial"/>
                <a:cs typeface="Arial"/>
                <a:hlinkClick r:id="rId7"/>
              </a:rPr>
              <a:t>link</a:t>
            </a:r>
            <a:r>
              <a:rPr lang="en-US" dirty="0">
                <a:latin typeface="Arial"/>
                <a:cs typeface="Arial"/>
              </a:rPr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28062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B2930FCC-DDE6-41D8-A7B7-89F14E146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932" y="2297501"/>
            <a:ext cx="10935221" cy="2021710"/>
          </a:xfrm>
        </p:spPr>
        <p:txBody>
          <a:bodyPr/>
          <a:lstStyle/>
          <a:p>
            <a:r>
              <a:rPr lang="en-US" sz="11500" dirty="0">
                <a:latin typeface="Arial"/>
                <a:cs typeface="Arial"/>
              </a:rPr>
              <a:t>[Poll]</a:t>
            </a:r>
            <a:br>
              <a:rPr lang="en-US" sz="6600" dirty="0">
                <a:latin typeface="Arial"/>
                <a:cs typeface="Arial"/>
              </a:rPr>
            </a:br>
            <a:r>
              <a:rPr lang="en-US" sz="6000" dirty="0">
                <a:latin typeface="Arial"/>
                <a:cs typeface="Arial"/>
              </a:rPr>
              <a:t>How can we help you this year?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229488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073022-5AF8-4F4C-BF57-CCE4304682D1}"/>
              </a:ext>
            </a:extLst>
          </p:cNvPr>
          <p:cNvSpPr/>
          <p:nvPr/>
        </p:nvSpPr>
        <p:spPr>
          <a:xfrm>
            <a:off x="2884714" y="4171917"/>
            <a:ext cx="6422571" cy="1569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Additional questions? Reach out to us at: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support@revtrak.zendesk.com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888.847.9885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B2930FCC-DDE6-41D8-A7B7-89F14E146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985" y="1862495"/>
            <a:ext cx="6992936" cy="2021710"/>
          </a:xfrm>
        </p:spPr>
        <p:txBody>
          <a:bodyPr/>
          <a:lstStyle/>
          <a:p>
            <a:r>
              <a:rPr lang="en-US" sz="9600">
                <a:latin typeface="Arial"/>
                <a:cs typeface="Arial"/>
              </a:rPr>
              <a:t>Thank You!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47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B2930FCC-DDE6-41D8-A7B7-89F14E146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2065" y="2297501"/>
            <a:ext cx="9127870" cy="2021710"/>
          </a:xfrm>
        </p:spPr>
        <p:txBody>
          <a:bodyPr/>
          <a:lstStyle/>
          <a:p>
            <a:r>
              <a:rPr lang="en-US" sz="7200">
                <a:latin typeface="Arial"/>
                <a:cs typeface="Arial"/>
              </a:rPr>
              <a:t>[Survey] We want to hear from you! What would you like to learn more about?</a:t>
            </a: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1636170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B842C0-FA42-4A46-BEB7-C42AF2338D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36713" y="4141076"/>
            <a:ext cx="8896350" cy="1323099"/>
          </a:xfrm>
        </p:spPr>
        <p:txBody>
          <a:bodyPr/>
          <a:lstStyle/>
          <a:p>
            <a:r>
              <a:rPr lang="en-US" sz="7200" i="1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994900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B0037A4-DB42-ABCB-19F3-7620AC72F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00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408FAF36-1BF3-4C14-AE6C-731ADAD046B8}"/>
              </a:ext>
            </a:extLst>
          </p:cNvPr>
          <p:cNvSpPr txBox="1">
            <a:spLocks/>
          </p:cNvSpPr>
          <p:nvPr/>
        </p:nvSpPr>
        <p:spPr>
          <a:xfrm>
            <a:off x="1084969" y="4551224"/>
            <a:ext cx="3062288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b="1"/>
              <a:t>Attendees are in </a:t>
            </a:r>
            <a:br>
              <a:rPr lang="en-US" sz="2000" b="1"/>
            </a:br>
            <a:r>
              <a:rPr lang="en-US" sz="2000" b="1"/>
              <a:t>“listen only” mode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2AB5AF0-DF7F-45D8-9704-6CD0121FDA3F}"/>
              </a:ext>
            </a:extLst>
          </p:cNvPr>
          <p:cNvSpPr txBox="1">
            <a:spLocks/>
          </p:cNvSpPr>
          <p:nvPr/>
        </p:nvSpPr>
        <p:spPr>
          <a:xfrm>
            <a:off x="8220589" y="4551223"/>
            <a:ext cx="3061771" cy="9906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rgbClr val="63656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63656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63656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63656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63656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will send you </a:t>
            </a:r>
            <a:r>
              <a:rPr lang="en-US" sz="2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copy of the slides and the recording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B292F9C2-A604-4C37-9A8D-48E547694AEF}"/>
              </a:ext>
            </a:extLst>
          </p:cNvPr>
          <p:cNvSpPr txBox="1">
            <a:spLocks/>
          </p:cNvSpPr>
          <p:nvPr/>
        </p:nvSpPr>
        <p:spPr>
          <a:xfrm>
            <a:off x="4509602" y="4551223"/>
            <a:ext cx="3061771" cy="121417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rgbClr val="63656A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rgbClr val="63656A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rgbClr val="63656A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rgbClr val="63656A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>
              <a:lnSpc>
                <a:spcPct val="110000"/>
              </a:lnSpc>
            </a:pPr>
            <a:r>
              <a:rPr lang="en-US"/>
              <a:t>Ask questions throughout using the </a:t>
            </a:r>
            <a:r>
              <a:rPr lang="en-US" i="1"/>
              <a:t>Questions</a:t>
            </a:r>
            <a:r>
              <a:rPr lang="en-US"/>
              <a:t> panel in </a:t>
            </a:r>
            <a:r>
              <a:rPr lang="en-US" err="1"/>
              <a:t>GoToWebinar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BA99C4-6153-430D-97BD-F150E721B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422" y="2540023"/>
            <a:ext cx="1725001" cy="1725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5A5A7C-BD8A-4E2A-82C7-78D6B2F79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8486" y="3027271"/>
            <a:ext cx="1525976" cy="12061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FFF955-EABD-48FB-9669-45B874C8A1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054" y="3026313"/>
            <a:ext cx="1018119" cy="1238711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D0E00B1E-57E9-499A-BFA9-A9BE3E953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815" y="93628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Welcome to the Webinar –</a:t>
            </a:r>
            <a:br>
              <a:rPr lang="en-US">
                <a:latin typeface="Arial"/>
                <a:cs typeface="Arial"/>
              </a:rPr>
            </a:br>
            <a:r>
              <a:rPr lang="en-US" sz="2800">
                <a:latin typeface="Arial"/>
                <a:cs typeface="Arial"/>
              </a:rPr>
              <a:t>We'll be getting started shortly!</a:t>
            </a:r>
          </a:p>
        </p:txBody>
      </p:sp>
    </p:spTree>
    <p:extLst>
      <p:ext uri="{BB962C8B-B14F-4D97-AF65-F5344CB8AC3E}">
        <p14:creationId xmlns:p14="http://schemas.microsoft.com/office/powerpoint/2010/main" val="1094185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F64074-7AE6-21FD-B262-4D7F089E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424" y="124799"/>
            <a:ext cx="7691718" cy="1325563"/>
          </a:xfrm>
        </p:spPr>
        <p:txBody>
          <a:bodyPr/>
          <a:lstStyle/>
          <a:p>
            <a:r>
              <a:rPr lang="en-US" dirty="0"/>
              <a:t>Today’s 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F7D74E-C737-9B5E-7738-4A4FC1CE4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2424" y="1307940"/>
            <a:ext cx="7999581" cy="52356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R="0" lvl="0" fontAlgn="base"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/>
              <a:t>How </a:t>
            </a:r>
            <a:r>
              <a:rPr lang="en-US" sz="2400" b="1" dirty="0" err="1"/>
              <a:t>RevTrak</a:t>
            </a:r>
            <a:r>
              <a:rPr lang="en-US" sz="2400" b="1" dirty="0"/>
              <a:t> simplifies reconciliation</a:t>
            </a:r>
          </a:p>
          <a:p>
            <a:pPr marR="0" lvl="0" fontAlgn="base"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/>
              <a:t>5 Reports You’ll Meet in RevTrak (…and how they’ll make your job easier!)</a:t>
            </a:r>
          </a:p>
          <a:p>
            <a:pPr marL="914400" lvl="1" indent="-457200" fontAlgn="base">
              <a:buAutoNum type="arabicParenR"/>
              <a:defRPr/>
            </a:pPr>
            <a:r>
              <a:rPr lang="en-US" sz="2100" dirty="0"/>
              <a:t>Statement</a:t>
            </a:r>
          </a:p>
          <a:p>
            <a:pPr marL="914400" lvl="1" indent="-457200" fontAlgn="base">
              <a:buAutoNum type="arabicParenR"/>
              <a:defRPr/>
            </a:pPr>
            <a:r>
              <a:rPr lang="en-US" sz="2100" dirty="0"/>
              <a:t>Gross Report by Date</a:t>
            </a:r>
          </a:p>
          <a:p>
            <a:pPr marL="914400" lvl="1" indent="-457200" fontAlgn="base">
              <a:buAutoNum type="arabicParenR"/>
              <a:defRPr/>
            </a:pPr>
            <a:r>
              <a:rPr lang="en-US" sz="2100" dirty="0"/>
              <a:t>Deposit Report by Account Code</a:t>
            </a:r>
          </a:p>
          <a:p>
            <a:pPr marL="914400" lvl="1" indent="-457200" fontAlgn="base">
              <a:buAutoNum type="arabicParenR"/>
              <a:defRPr/>
            </a:pPr>
            <a:r>
              <a:rPr lang="en-US" sz="2100" dirty="0"/>
              <a:t>Finance by Bank</a:t>
            </a:r>
          </a:p>
          <a:p>
            <a:pPr marL="914400" lvl="1" indent="-457200" fontAlgn="base">
              <a:buAutoNum type="arabicParenR"/>
              <a:defRPr/>
            </a:pPr>
            <a:r>
              <a:rPr lang="en-US" sz="2100" dirty="0">
                <a:latin typeface="Arial"/>
                <a:cs typeface="Arial"/>
              </a:rPr>
              <a:t>Settlement Report [for </a:t>
            </a:r>
            <a:r>
              <a:rPr lang="en-US" sz="2100" dirty="0" err="1">
                <a:latin typeface="Arial"/>
                <a:cs typeface="Arial"/>
              </a:rPr>
              <a:t>ConnexPoint</a:t>
            </a:r>
            <a:r>
              <a:rPr lang="en-US" sz="2100" dirty="0">
                <a:latin typeface="Arial"/>
                <a:cs typeface="Arial"/>
              </a:rPr>
              <a:t> users]</a:t>
            </a:r>
            <a:br>
              <a:rPr lang="en-US" sz="2100" dirty="0"/>
            </a:br>
            <a:endParaRPr lang="en-US" sz="2500" dirty="0"/>
          </a:p>
          <a:p>
            <a:pPr marR="0" lvl="0">
              <a:spcAft>
                <a:spcPts val="0"/>
              </a:spcAft>
              <a:buClrTx/>
              <a:buSzTx/>
            </a:pPr>
            <a:r>
              <a:rPr lang="en-US" sz="2400" b="1" dirty="0"/>
              <a:t>Additional Helpful Articles and Resources</a:t>
            </a:r>
          </a:p>
          <a:p>
            <a:pPr marR="0" lvl="0">
              <a:spcAft>
                <a:spcPts val="0"/>
              </a:spcAft>
              <a:buClrTx/>
              <a:buSzTx/>
            </a:pPr>
            <a:r>
              <a:rPr lang="en-US" sz="2400" b="1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3677434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B82E3-B970-3740-9957-F575850E2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2314" y="59910"/>
            <a:ext cx="7691718" cy="1325563"/>
          </a:xfrm>
        </p:spPr>
        <p:txBody>
          <a:bodyPr/>
          <a:lstStyle/>
          <a:p>
            <a:r>
              <a:rPr lang="en-US"/>
              <a:t>Today’s Presenters: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753756C-D497-46EC-8B2E-305AC4B548F3}"/>
              </a:ext>
            </a:extLst>
          </p:cNvPr>
          <p:cNvSpPr txBox="1">
            <a:spLocks/>
          </p:cNvSpPr>
          <p:nvPr/>
        </p:nvSpPr>
        <p:spPr>
          <a:xfrm>
            <a:off x="4563122" y="1385473"/>
            <a:ext cx="5378405" cy="21595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00"/>
              </a:spcBef>
              <a:buNone/>
              <a:defRPr/>
            </a:pPr>
            <a:r>
              <a:rPr lang="en-US" b="1" dirty="0">
                <a:solidFill>
                  <a:srgbClr val="312852"/>
                </a:solidFill>
                <a:latin typeface="Arial"/>
                <a:cs typeface="Arial"/>
              </a:rPr>
              <a:t>Francine Clausen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31285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indent="0">
              <a:spcBef>
                <a:spcPts val="500"/>
              </a:spcBef>
              <a:buNone/>
              <a:defRPr/>
            </a:pPr>
            <a:r>
              <a:rPr lang="en-US" sz="2400" dirty="0">
                <a:solidFill>
                  <a:srgbClr val="379B5B"/>
                </a:solidFill>
                <a:latin typeface="Arial"/>
                <a:cs typeface="Arial"/>
              </a:rPr>
              <a:t>Senior Strategic Client Partner</a:t>
            </a:r>
            <a:endParaRPr lang="en-US" sz="2400" u="none" strike="noStrike" kern="1200" cap="none" spc="0" normalizeH="0" baseline="0" noProof="0" dirty="0">
              <a:ln>
                <a:noFill/>
              </a:ln>
              <a:solidFill>
                <a:srgbClr val="379B5B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E9C941B-2FA2-42A0-86A4-64FBF82E74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905" t="1914" r="6667" b="3253"/>
          <a:stretch/>
        </p:blipFill>
        <p:spPr bwMode="auto">
          <a:xfrm>
            <a:off x="1898153" y="1431656"/>
            <a:ext cx="2324305" cy="2406557"/>
          </a:xfrm>
          <a:prstGeom prst="rect">
            <a:avLst/>
          </a:prstGeom>
          <a:noFill/>
          <a:ln w="76200">
            <a:noFill/>
          </a:ln>
          <a:effectLst>
            <a:outerShdw blurRad="127000" dist="12700" dir="60000" sx="102000" sy="102000" algn="ctr" rotWithShape="0">
              <a:prstClr val="black">
                <a:alpha val="6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738DCF1-A27C-4582-91FE-16AE943C0BD8}"/>
              </a:ext>
            </a:extLst>
          </p:cNvPr>
          <p:cNvSpPr txBox="1">
            <a:spLocks/>
          </p:cNvSpPr>
          <p:nvPr/>
        </p:nvSpPr>
        <p:spPr>
          <a:xfrm>
            <a:off x="4563122" y="3986105"/>
            <a:ext cx="5378405" cy="21595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00"/>
              </a:spcBef>
              <a:buNone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31285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Krysten Demster</a:t>
            </a:r>
          </a:p>
          <a:p>
            <a:pPr marL="0" indent="0">
              <a:spcBef>
                <a:spcPts val="500"/>
              </a:spcBef>
              <a:buNone/>
              <a:defRPr/>
            </a:pPr>
            <a:r>
              <a:rPr lang="en-US" sz="2400">
                <a:solidFill>
                  <a:srgbClr val="379B5B"/>
                </a:solidFill>
                <a:latin typeface="Arial"/>
                <a:cs typeface="Arial"/>
              </a:rPr>
              <a:t>Marketing Manager</a:t>
            </a:r>
            <a:endParaRPr lang="en-US" sz="2400" u="none" strike="noStrike" kern="1200" cap="none" spc="0" normalizeH="0" baseline="0" noProof="0">
              <a:ln>
                <a:noFill/>
              </a:ln>
              <a:solidFill>
                <a:srgbClr val="379B5B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012720C-484F-4886-BFB0-C71499F70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709" r="1709"/>
          <a:stretch/>
        </p:blipFill>
        <p:spPr bwMode="auto">
          <a:xfrm>
            <a:off x="1898153" y="4032288"/>
            <a:ext cx="2324305" cy="2406557"/>
          </a:xfrm>
          <a:prstGeom prst="rect">
            <a:avLst/>
          </a:prstGeom>
          <a:noFill/>
          <a:ln w="76200">
            <a:noFill/>
          </a:ln>
          <a:effectLst>
            <a:outerShdw blurRad="127000" dist="12700" dir="60000" sx="102000" sy="102000" algn="ctr" rotWithShape="0">
              <a:prstClr val="black">
                <a:alpha val="6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ofile photo of Alec Koster">
            <a:extLst>
              <a:ext uri="{FF2B5EF4-FFF2-40B4-BE49-F238E27FC236}">
                <a16:creationId xmlns:a16="http://schemas.microsoft.com/office/drawing/2014/main" id="{9983A4B1-C675-50C3-CD59-D5B3C9AEC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429" y="1431774"/>
            <a:ext cx="2406439" cy="240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ancine Clausen">
            <a:extLst>
              <a:ext uri="{FF2B5EF4-FFF2-40B4-BE49-F238E27FC236}">
                <a16:creationId xmlns:a16="http://schemas.microsoft.com/office/drawing/2014/main" id="{0DCF2082-25F3-D6E4-0064-A90E4BC18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429" y="1431949"/>
            <a:ext cx="2406264" cy="240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43315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B2930FCC-DDE6-41D8-A7B7-89F14E146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389" y="2152535"/>
            <a:ext cx="10935221" cy="2021710"/>
          </a:xfrm>
        </p:spPr>
        <p:txBody>
          <a:bodyPr/>
          <a:lstStyle/>
          <a:p>
            <a:br>
              <a:rPr lang="en-US" sz="6600" dirty="0">
                <a:latin typeface="Arial"/>
                <a:cs typeface="Arial"/>
              </a:rPr>
            </a:br>
            <a:r>
              <a:rPr lang="en-US" sz="9600" dirty="0">
                <a:latin typeface="Arial"/>
                <a:cs typeface="Arial"/>
              </a:rPr>
              <a:t>[Poll]</a:t>
            </a:r>
            <a:br>
              <a:rPr lang="en-US" sz="6600" dirty="0">
                <a:latin typeface="Arial"/>
                <a:cs typeface="Arial"/>
              </a:rPr>
            </a:br>
            <a:r>
              <a:rPr lang="en-US" sz="5400" dirty="0"/>
              <a:t>When it comes to your Web Store, what challenges are top of mind for you this year?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87235273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A3CC9-F7A0-8973-8C21-9BB7DB6A1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424" y="2211773"/>
            <a:ext cx="7691718" cy="1325563"/>
          </a:xfrm>
        </p:spPr>
        <p:txBody>
          <a:bodyPr/>
          <a:lstStyle/>
          <a:p>
            <a:r>
              <a:rPr lang="en-US" dirty="0"/>
              <a:t>It should </a:t>
            </a:r>
            <a:r>
              <a:rPr lang="en-US" i="1" dirty="0"/>
              <a:t>NOT </a:t>
            </a:r>
            <a:r>
              <a:rPr lang="en-US" dirty="0"/>
              <a:t>take hours to reconcile payments.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These RevTrak tools will help simplify reconciliation.</a:t>
            </a:r>
          </a:p>
        </p:txBody>
      </p:sp>
    </p:spTree>
    <p:extLst>
      <p:ext uri="{BB962C8B-B14F-4D97-AF65-F5344CB8AC3E}">
        <p14:creationId xmlns:p14="http://schemas.microsoft.com/office/powerpoint/2010/main" val="715648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4BD177-B6C5-07E5-B709-BAB69A72E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424" y="649260"/>
            <a:ext cx="7691718" cy="1325563"/>
          </a:xfrm>
        </p:spPr>
        <p:txBody>
          <a:bodyPr/>
          <a:lstStyle/>
          <a:p>
            <a:r>
              <a:rPr lang="en-US" dirty="0"/>
              <a:t>Statement Reports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5D58D1-E957-2EE1-9D49-8EF2E4D0B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2424" y="1974823"/>
            <a:ext cx="7691718" cy="4137878"/>
          </a:xfrm>
        </p:spPr>
        <p:txBody>
          <a:bodyPr>
            <a:normAutofit/>
          </a:bodyPr>
          <a:lstStyle/>
          <a:p>
            <a:r>
              <a:rPr lang="en-US" dirty="0"/>
              <a:t>These monthly merchant statements show your daily deposit totals, less refunds and debited fees.</a:t>
            </a:r>
          </a:p>
          <a:p>
            <a:r>
              <a:rPr lang="en-US" dirty="0"/>
              <a:t>Statements are available 3-4 business days after the start of the new month.</a:t>
            </a:r>
          </a:p>
          <a:p>
            <a:r>
              <a:rPr lang="en-US" dirty="0"/>
              <a:t>For ConnexPoint users, statements can be found under ‘Reports’ in ConnexPoint.</a:t>
            </a:r>
          </a:p>
          <a:p>
            <a:r>
              <a:rPr lang="en-US" dirty="0"/>
              <a:t>If you are not using ConnexPoint, reports are sent via email. </a:t>
            </a:r>
          </a:p>
        </p:txBody>
      </p:sp>
    </p:spTree>
    <p:extLst>
      <p:ext uri="{BB962C8B-B14F-4D97-AF65-F5344CB8AC3E}">
        <p14:creationId xmlns:p14="http://schemas.microsoft.com/office/powerpoint/2010/main" val="275623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B2930FCC-DDE6-41D8-A7B7-89F14E146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932" y="2297501"/>
            <a:ext cx="10935221" cy="2021710"/>
          </a:xfrm>
        </p:spPr>
        <p:txBody>
          <a:bodyPr/>
          <a:lstStyle/>
          <a:p>
            <a:r>
              <a:rPr lang="en-US" sz="5400" dirty="0">
                <a:latin typeface="Arial"/>
                <a:cs typeface="Arial"/>
              </a:rPr>
              <a:t>“We currently have maybe 30% of payments coming through the Web Store – but we’d like to get to at least half of our payments coming through online”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778429076"/>
      </p:ext>
    </p:extLst>
  </p:cSld>
  <p:clrMapOvr>
    <a:masterClrMapping/>
  </p:clrMapOvr>
</p:sld>
</file>

<file path=ppt/theme/theme1.xml><?xml version="1.0" encoding="utf-8"?>
<a:theme xmlns:a="http://schemas.openxmlformats.org/drawingml/2006/main" name="Webinar Cover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eLearning-2_Photo Cover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eLearning-1_Photo Cover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Photo Cover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Photo Cover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3_Minimal Cover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1/4 Compu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Photo Cover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/4 Compu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1/4 Exam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1/4 eLearning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1/4 eLearning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imp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Simp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Simp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89CB67AACCFA43A69D0DD0FF690DB2" ma:contentTypeVersion="4" ma:contentTypeDescription="Create a new document." ma:contentTypeScope="" ma:versionID="a0328fd6d8b7ffcd9ecbcb789c0c6eb2">
  <xsd:schema xmlns:xsd="http://www.w3.org/2001/XMLSchema" xmlns:xs="http://www.w3.org/2001/XMLSchema" xmlns:p="http://schemas.microsoft.com/office/2006/metadata/properties" xmlns:ns2="b35a49c5-19e1-4aeb-b22d-dc16f003c8ba" xmlns:ns3="5d530058-c6e5-4293-9619-e955f59de284" targetNamespace="http://schemas.microsoft.com/office/2006/metadata/properties" ma:root="true" ma:fieldsID="dac5b28661585fd36391d604b8b52204" ns2:_="" ns3:_="">
    <xsd:import namespace="b35a49c5-19e1-4aeb-b22d-dc16f003c8ba"/>
    <xsd:import namespace="5d530058-c6e5-4293-9619-e955f59de2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5a49c5-19e1-4aeb-b22d-dc16f003c8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530058-c6e5-4293-9619-e955f59de28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A4B4A4-EE9B-409B-A668-83513AA9F356}">
  <ds:schemaRefs>
    <ds:schemaRef ds:uri="5d530058-c6e5-4293-9619-e955f59de284"/>
    <ds:schemaRef ds:uri="b35a49c5-19e1-4aeb-b22d-dc16f003c8b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80A883A-AD63-459C-AF80-78CDBDF62CC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1DA7E64-B29F-40CF-80BB-333DA3988E49}">
  <ds:schemaRefs>
    <ds:schemaRef ds:uri="5d530058-c6e5-4293-9619-e955f59de284"/>
    <ds:schemaRef ds:uri="b35a49c5-19e1-4aeb-b22d-dc16f003c8b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16054</TotalTime>
  <Words>920</Words>
  <Application>Microsoft Office PowerPoint</Application>
  <PresentationFormat>Widescreen</PresentationFormat>
  <Paragraphs>109</Paragraphs>
  <Slides>17</Slides>
  <Notes>8</Notes>
  <HiddenSlides>2</HiddenSlides>
  <MMClips>0</MMClips>
  <ScaleCrop>false</ScaleCrop>
  <HeadingPairs>
    <vt:vector size="4" baseType="variant">
      <vt:variant>
        <vt:lpstr>Theme</vt:lpstr>
      </vt:variant>
      <vt:variant>
        <vt:i4>15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Webinar Cover Slide</vt:lpstr>
      <vt:lpstr>3_Photo Cover Slide</vt:lpstr>
      <vt:lpstr>1/4 Computer</vt:lpstr>
      <vt:lpstr>2_1/4 Exams</vt:lpstr>
      <vt:lpstr>4_1/4 eLearning 1</vt:lpstr>
      <vt:lpstr>5_1/4 eLearning 2</vt:lpstr>
      <vt:lpstr>Simple slides</vt:lpstr>
      <vt:lpstr>1_Simple slides</vt:lpstr>
      <vt:lpstr>2_Simple slides</vt:lpstr>
      <vt:lpstr>1_eLearning-2_Photo Cover Slide</vt:lpstr>
      <vt:lpstr>eLearning-1_Photo Cover Slide</vt:lpstr>
      <vt:lpstr>10_Photo Cover Slide</vt:lpstr>
      <vt:lpstr>1_Photo Cover Slide</vt:lpstr>
      <vt:lpstr>3_Minimal Cover Slide</vt:lpstr>
      <vt:lpstr>1_1/4 Computer</vt:lpstr>
      <vt:lpstr>PowerPoint Presentation</vt:lpstr>
      <vt:lpstr>PowerPoint Presentation</vt:lpstr>
      <vt:lpstr>Welcome to the Webinar – We'll be getting started shortly!</vt:lpstr>
      <vt:lpstr>Today’s Agenda</vt:lpstr>
      <vt:lpstr>Today’s Presenters:</vt:lpstr>
      <vt:lpstr> [Poll] When it comes to your Web Store, what challenges are top of mind for you this year?</vt:lpstr>
      <vt:lpstr>It should NOT take hours to reconcile payments.  These RevTrak tools will help simplify reconciliation.</vt:lpstr>
      <vt:lpstr>Statement Reports</vt:lpstr>
      <vt:lpstr>“We currently have maybe 30% of payments coming through the Web Store – but we’d like to get to at least half of our payments coming through online”</vt:lpstr>
      <vt:lpstr>PowerPoint Presentation</vt:lpstr>
      <vt:lpstr>RevTrak can help you save even more time by guiding your district through these common challenges </vt:lpstr>
      <vt:lpstr>RevTrak Steps for Success</vt:lpstr>
      <vt:lpstr>Other Resources to Ensure a Smooth Fall Semester</vt:lpstr>
      <vt:lpstr>[Poll] How can we help you this year?</vt:lpstr>
      <vt:lpstr>Thank You!</vt:lpstr>
      <vt:lpstr>[Survey] We want to hear from you! What would you like to learn more about?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Kyle Ellefson</dc:creator>
  <cp:lastModifiedBy>Krysten Demster</cp:lastModifiedBy>
  <cp:revision>9</cp:revision>
  <dcterms:created xsi:type="dcterms:W3CDTF">2018-10-24T20:11:14Z</dcterms:created>
  <dcterms:modified xsi:type="dcterms:W3CDTF">2022-09-29T16:01:41Z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0x01010400E572C8AF75989F4BAE40A331D3F69AA7</vt:lpwstr>
  </property>
</Properties>
</file>